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40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0.xml" ContentType="application/vnd.openxmlformats-officedocument.presentationml.slide+xml"/>
  <Override PartName="/ppt/notesSlides/notesSlide2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9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2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ppt/tags/tag8.xml" ContentType="application/vnd.openxmlformats-officedocument.presentationml.tags+xml"/>
  <Override PartName="/ppt/tags/tag6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6.xml" ContentType="application/vnd.openxmlformats-officedocument.presentationml.tags+xml"/>
  <Override PartName="/ppt/tags/tag11.xml" ContentType="application/vnd.openxmlformats-officedocument.presentationml.tags+xml"/>
  <Override PartName="/ppt/tags/tag10.xml" ContentType="application/vnd.openxmlformats-officedocument.presentationml.tags+xml"/>
  <Override PartName="/ppt/tags/tag15.xml" ContentType="application/vnd.openxmlformats-officedocument.presentationml.tags+xml"/>
  <Override PartName="/ppt/tags/tag9.xml" ContentType="application/vnd.openxmlformats-officedocument.presentationml.tags+xml"/>
  <Override PartName="/ppt/tags/tag7.xml" ContentType="application/vnd.openxmlformats-officedocument.presentationml.tags+xml"/>
  <Override PartName="/ppt/tags/tag5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291" r:id="rId3"/>
    <p:sldId id="260" r:id="rId4"/>
    <p:sldId id="256" r:id="rId5"/>
    <p:sldId id="257" r:id="rId6"/>
    <p:sldId id="258" r:id="rId7"/>
    <p:sldId id="259" r:id="rId8"/>
    <p:sldId id="261" r:id="rId9"/>
    <p:sldId id="263" r:id="rId10"/>
    <p:sldId id="264" r:id="rId11"/>
    <p:sldId id="265" r:id="rId12"/>
    <p:sldId id="266" r:id="rId13"/>
    <p:sldId id="267" r:id="rId14"/>
    <p:sldId id="304" r:id="rId15"/>
    <p:sldId id="268" r:id="rId16"/>
    <p:sldId id="269" r:id="rId17"/>
    <p:sldId id="270" r:id="rId18"/>
    <p:sldId id="271" r:id="rId19"/>
    <p:sldId id="300" r:id="rId20"/>
    <p:sldId id="299" r:id="rId21"/>
    <p:sldId id="272" r:id="rId22"/>
    <p:sldId id="290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92" r:id="rId39"/>
    <p:sldId id="293" r:id="rId40"/>
    <p:sldId id="294" r:id="rId41"/>
    <p:sldId id="301" r:id="rId42"/>
    <p:sldId id="302" r:id="rId43"/>
    <p:sldId id="295" r:id="rId44"/>
    <p:sldId id="296" r:id="rId45"/>
    <p:sldId id="297" r:id="rId46"/>
    <p:sldId id="298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2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ustomXml" Target="../customXml/item3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80DD6-B174-4D08-850B-03E8D99B3321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AF7A4-4AA5-4F6D-90CB-430F6C9B4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DA0725-EC0B-47A7-9EB2-5A15415C6676}" type="slidenum">
              <a:rPr lang="en-GB" altLang="en-US">
                <a:solidFill>
                  <a:prstClr val="black"/>
                </a:solidFill>
              </a:rPr>
              <a:pPr/>
              <a:t>1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9B859BF7-0452-4C20-A8D4-3B8AF8DE1D0E}" type="slidenum">
              <a:rPr lang="en-US"/>
              <a:pPr/>
              <a:t>11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9E6F5F68-42EA-403E-8508-15A6F5089656}" type="slidenum">
              <a:rPr lang="en-US"/>
              <a:pPr/>
              <a:t>12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6EAAD4F3-7AAB-4396-A1AA-57C00629390A}" type="slidenum">
              <a:rPr lang="en-US"/>
              <a:pPr/>
              <a:t>15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1F8E3ED1-71CB-4E9F-BA81-05E95167F67C}" type="slidenum">
              <a:rPr lang="en-US"/>
              <a:pPr/>
              <a:t>16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B85C5B8-63C6-48D2-8529-E25314720FF3}" type="slidenum">
              <a:rPr lang="en-US"/>
              <a:pPr/>
              <a:t>17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B071977-8054-40A2-A4AC-395E9744E10B}" type="slidenum">
              <a:rPr lang="en-US"/>
              <a:pPr/>
              <a:t>20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718E1988-5B5A-4165-8E66-9F8E9C40E72C}" type="slidenum">
              <a:rPr lang="en-US"/>
              <a:pPr/>
              <a:t>22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932B544-81F9-429A-A587-077BBB6A873A}" type="slidenum">
              <a:rPr lang="en-US"/>
              <a:pPr/>
              <a:t>23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8D5B9B84-515F-401A-8417-B11988C7CE8D}" type="slidenum">
              <a:rPr lang="en-US"/>
              <a:pPr/>
              <a:t>24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C9809C8-80E4-4551-9654-F5909DABE6DC}" type="slidenum">
              <a:rPr lang="en-US"/>
              <a:pPr/>
              <a:t>25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4412F6E9-AF36-48A7-B5D0-2B4035614EAE}" type="slidenum">
              <a:rPr lang="en-US"/>
              <a:pPr/>
              <a:t>26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FE9E42A-CC30-422E-B317-1CE06C0B65CA}" type="slidenum">
              <a:rPr lang="en-US"/>
              <a:pPr/>
              <a:t>27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227A5638-D330-4620-8C8F-C7C124CC7DC4}" type="slidenum">
              <a:rPr lang="en-US"/>
              <a:pPr/>
              <a:t>28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961B18E-4228-42F7-9110-F9D2B74573A1}" type="slidenum">
              <a:rPr lang="en-US"/>
              <a:pPr/>
              <a:t>29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6B52C7F4-5F57-4E25-830E-EEE179617EF4}" type="slidenum">
              <a:rPr lang="en-US"/>
              <a:pPr/>
              <a:t>30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1332C3BA-A17D-4C97-8D6E-41AE25F2EBDF}" type="slidenum">
              <a:rPr lang="en-US"/>
              <a:pPr/>
              <a:t>32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5D2430BE-4DC2-48EC-B6AF-5F0C0DFEA195}" type="slidenum">
              <a:rPr lang="en-US"/>
              <a:pPr/>
              <a:t>36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B589C4-D67A-414A-9D18-5528393C35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AF7A4-4AA5-4F6D-90CB-430F6C9B4A7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F37552C-7806-496F-AC5D-43A2879988FC}" type="slidenum">
              <a:rPr lang="en-US"/>
              <a:pPr/>
              <a:t>5</a:t>
            </a:fld>
            <a:endParaRPr lang="en-US"/>
          </a:p>
        </p:txBody>
      </p:sp>
      <p:sp>
        <p:nvSpPr>
          <p:cNvPr id="583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54EC774C-C7E4-4E2A-A345-CD800AC03A51}" type="slidenum">
              <a:rPr lang="en-US"/>
              <a:pPr/>
              <a:t>6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C90067F5-D5C7-481C-8A56-BB2A3D397E59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212726"/>
            <a:ext cx="871423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15488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86607" y="2358500"/>
            <a:ext cx="2183907" cy="2155793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721486" y="3197454"/>
            <a:ext cx="3431914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Thank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 You</a:t>
            </a:r>
          </a:p>
        </p:txBody>
      </p:sp>
      <p:sp>
        <p:nvSpPr>
          <p:cNvPr id="8" name="TextBox 7"/>
          <p:cNvSpPr txBox="1"/>
          <p:nvPr userDrawn="1"/>
        </p:nvSpPr>
        <p:spPr>
          <a:xfrm rot="5400000">
            <a:off x="3304320" y="3153452"/>
            <a:ext cx="495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0541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MMC_CoverShape"/>
          <p:cNvGrpSpPr/>
          <p:nvPr userDrawn="1">
            <p:custDataLst>
              <p:tags r:id="rId1"/>
            </p:custDataLst>
          </p:nvPr>
        </p:nvGrpSpPr>
        <p:grpSpPr>
          <a:xfrm>
            <a:off x="0" y="2616200"/>
            <a:ext cx="9142488" cy="3200400"/>
            <a:chOff x="0" y="2616200"/>
            <a:chExt cx="9601200" cy="3200400"/>
          </a:xfrm>
        </p:grpSpPr>
        <p:cxnSp>
          <p:nvCxnSpPr>
            <p:cNvPr id="2" name="Straight Connector 1"/>
            <p:cNvCxnSpPr/>
            <p:nvPr userDrawn="1"/>
          </p:nvCxnSpPr>
          <p:spPr bwMode="auto">
            <a:xfrm flipV="1">
              <a:off x="0" y="2616200"/>
              <a:ext cx="9601200" cy="457200"/>
            </a:xfrm>
            <a:prstGeom prst="lin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" name="Straight Connector 2"/>
            <p:cNvCxnSpPr/>
            <p:nvPr userDrawn="1"/>
          </p:nvCxnSpPr>
          <p:spPr bwMode="auto">
            <a:xfrm>
              <a:off x="0" y="3530600"/>
              <a:ext cx="9601200" cy="0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" name="Straight Connector 3"/>
            <p:cNvCxnSpPr/>
            <p:nvPr userDrawn="1"/>
          </p:nvCxnSpPr>
          <p:spPr bwMode="auto">
            <a:xfrm>
              <a:off x="0" y="4445000"/>
              <a:ext cx="9601200" cy="1371600"/>
            </a:xfrm>
            <a:prstGeom prst="line">
              <a:avLst/>
            </a:prstGeom>
            <a:noFill/>
            <a:ln w="38100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194" name="PresentationTitle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854085" y="1243014"/>
            <a:ext cx="7840953" cy="370551"/>
          </a:xfrm>
        </p:spPr>
        <p:txBody>
          <a:bodyPr tIns="0" rIns="0" bIns="0">
            <a:spAutoFit/>
          </a:bodyPr>
          <a:lstStyle>
            <a:lvl1pPr>
              <a:lnSpc>
                <a:spcPct val="86000"/>
              </a:lnSpc>
              <a:defRPr sz="28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8388" name="Date"/>
          <p:cNvSpPr>
            <a:spLocks noGrp="1" noChangeArrowheads="1"/>
          </p:cNvSpPr>
          <p:nvPr>
            <p:ph type="subTitle" sz="quarter" idx="1"/>
            <p:custDataLst>
              <p:tags r:id="rId3"/>
            </p:custDataLst>
          </p:nvPr>
        </p:nvSpPr>
        <p:spPr>
          <a:xfrm>
            <a:off x="861643" y="1998663"/>
            <a:ext cx="4621129" cy="2286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spcBef>
                <a:spcPct val="0"/>
              </a:spcBef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A9E46B-60E3-4485-BEE0-1073335C0EE3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CCDD806-0B98-483D-A1CB-59404086882E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43279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571" y="4406901"/>
            <a:ext cx="7771417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571" y="2906713"/>
            <a:ext cx="777141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AB1900-17A7-4155-8996-171AFE9C2068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EBDD58C0-C69B-405D-B97E-45EABB0BA1EF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605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845" y="1277939"/>
            <a:ext cx="4063328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292" y="1277939"/>
            <a:ext cx="4063328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D85C0F-39D0-44B9-A000-E76B245D33EA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13A4B923-4B0C-4D30-987F-D362D58BB202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46267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20" y="274638"/>
            <a:ext cx="823096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520" y="1535113"/>
            <a:ext cx="40406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20" y="2174875"/>
            <a:ext cx="40406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316" y="1535113"/>
            <a:ext cx="404216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316" y="2174875"/>
            <a:ext cx="404216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06ACEF-E270-4E53-8A6D-508E4977875A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24FF11D-5238-4084-B030-0EED4AEB8DD9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3851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9764434-B58A-4473-BA60-3F2DDDEC9CDD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12087C3-7588-4347-BEB8-A7AE5B856661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441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86C79D-2BF3-4F8F-81F8-6FF5E2AB2BE7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2283194B-8211-412C-975F-E2F6F6ADE3F3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06459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20" y="273050"/>
            <a:ext cx="300970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65" y="273051"/>
            <a:ext cx="511241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520" y="1435101"/>
            <a:ext cx="300970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FFA20F-6D77-436F-8B00-6408D5E4338F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2ECB430D-C084-475E-9F49-46F1FD8A54FD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18864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22" y="4800600"/>
            <a:ext cx="548579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22" y="612775"/>
            <a:ext cx="5485796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22" y="5367338"/>
            <a:ext cx="548579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B5C7111-069C-43A8-8E32-871935AEC085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66EE2B44-3335-4A14-9BC6-25F49325517F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08535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BBC786-54FD-436F-902F-265E08D579DC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49CD069B-8130-4DF7-99F0-BDD7D9673D57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00976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676" y="382589"/>
            <a:ext cx="2067944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845" y="382589"/>
            <a:ext cx="6058712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08C224-41B5-46E3-B9E5-B043CC83EF50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62EB70BE-BCC9-40F7-9FC8-A620C0C73E20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393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gray">
          <a:xfrm>
            <a:off x="433845" y="382588"/>
            <a:ext cx="8271775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BodyText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gray">
          <a:xfrm>
            <a:off x="433845" y="1277939"/>
            <a:ext cx="8271775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45" name="Copyright" hidden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455009" y="6534150"/>
            <a:ext cx="2758769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700">
                <a:solidFill>
                  <a:srgbClr val="7C848A"/>
                </a:solidFill>
                <a:cs typeface="Arial" pitchFamily="34" charset="0"/>
              </a:rPr>
              <a:t>© 2015 Mercer Limited</a:t>
            </a:r>
            <a:endParaRPr lang="en-GB" altLang="en-US" sz="700">
              <a:solidFill>
                <a:srgbClr val="7C848A"/>
              </a:solidFill>
            </a:endParaRPr>
          </a:p>
        </p:txBody>
      </p:sp>
      <p:sp>
        <p:nvSpPr>
          <p:cNvPr id="1049" name="SlideNumber"/>
          <p:cNvSpPr>
            <a:spLocks noGrp="1" noChangeArrowheads="1"/>
          </p:cNvSpPr>
          <p:nvPr>
            <p:ph type="sldNum" sz="quarter" idx="4"/>
            <p:custDataLst>
              <p:tags r:id="rId16"/>
            </p:custDataLst>
          </p:nvPr>
        </p:nvSpPr>
        <p:spPr bwMode="gray">
          <a:xfrm>
            <a:off x="8276310" y="6483351"/>
            <a:ext cx="426287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defRPr sz="1100">
                <a:solidFill>
                  <a:schemeClr val="accent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A16CDA-1F97-4833-A60E-4249612A4380}" type="slidenum">
              <a:rPr lang="en-GB" altLang="en-US" smtClean="0">
                <a:solidFill>
                  <a:srgbClr val="002C77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1052" name="Date" hidden="1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gray">
          <a:xfrm>
            <a:off x="4058794" y="6532791"/>
            <a:ext cx="1027925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spcBef>
                <a:spcPct val="50000"/>
              </a:spcBef>
              <a:defRPr sz="700">
                <a:solidFill>
                  <a:srgbClr val="7C848A"/>
                </a:solidFill>
                <a:cs typeface="Arial" pitchFamily="34" charset="0"/>
              </a:defRPr>
            </a:lvl1pPr>
          </a:lstStyle>
          <a:p>
            <a:pPr algn="ctr" fontAlgn="base">
              <a:spcAft>
                <a:spcPct val="0"/>
              </a:spcAft>
            </a:pPr>
            <a:fld id="{D524A293-B7AB-42D8-9F40-BEDBE74DB3AE}" type="datetime4">
              <a:rPr lang="en-GB" altLang="en-US" smtClean="0"/>
              <a:pPr algn="ctr" fontAlgn="base">
                <a:spcAft>
                  <a:spcPct val="0"/>
                </a:spcAft>
              </a:pPr>
              <a:t>07 August 2018</a:t>
            </a:fld>
            <a:endParaRPr lang="en-GB" altLang="en-US"/>
          </a:p>
        </p:txBody>
      </p:sp>
      <p:sp>
        <p:nvSpPr>
          <p:cNvPr id="1060" name="Filepath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2364228" y="6528028"/>
            <a:ext cx="57337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endParaRPr lang="en-GB" altLang="en-US" sz="700">
              <a:solidFill>
                <a:srgbClr val="7C848A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2pPr>
      <a:lvl3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3pPr>
      <a:lvl4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4pPr>
      <a:lvl5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5pPr>
      <a:lvl6pPr marL="4572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6pPr>
      <a:lvl7pPr marL="9144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7pPr>
      <a:lvl8pPr marL="13716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8pPr>
      <a:lvl9pPr marL="18288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9pPr>
    </p:titleStyle>
    <p:bodyStyle>
      <a:lvl1pPr marL="203200" indent="-203200" algn="l" rtl="0" fontAlgn="base">
        <a:spcBef>
          <a:spcPct val="6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8000" indent="-2794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6858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­"/>
        <a:defRPr sz="2000">
          <a:solidFill>
            <a:schemeClr val="tx1"/>
          </a:solidFill>
          <a:latin typeface="+mn-lt"/>
          <a:ea typeface="+mn-ea"/>
        </a:defRPr>
      </a:lvl3pPr>
      <a:lvl4pPr marL="8636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­"/>
        <a:defRPr sz="2000">
          <a:solidFill>
            <a:schemeClr val="tx1"/>
          </a:solidFill>
          <a:latin typeface="+mn-lt"/>
          <a:ea typeface="+mn-ea"/>
        </a:defRPr>
      </a:lvl4pPr>
      <a:lvl5pPr marL="10414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5pPr>
      <a:lvl6pPr marL="14986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6pPr>
      <a:lvl7pPr marL="19558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7pPr>
      <a:lvl8pPr marL="24130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8pPr>
      <a:lvl9pPr marL="28702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.png"/><Relationship Id="rId3" Type="http://schemas.openxmlformats.org/officeDocument/2006/relationships/image" Target="../media/image41.png"/><Relationship Id="rId21" Type="http://schemas.openxmlformats.org/officeDocument/2006/relationships/image" Target="../media/image53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8.png"/><Relationship Id="rId19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1.png"/><Relationship Id="rId22" Type="http://schemas.openxmlformats.org/officeDocument/2006/relationships/image" Target="../media/image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png"/><Relationship Id="rId18" Type="http://schemas.openxmlformats.org/officeDocument/2006/relationships/image" Target="../media/image70.jpeg"/><Relationship Id="rId3" Type="http://schemas.openxmlformats.org/officeDocument/2006/relationships/image" Target="../media/image55.png"/><Relationship Id="rId21" Type="http://schemas.openxmlformats.org/officeDocument/2006/relationships/image" Target="../media/image73.jpeg"/><Relationship Id="rId7" Type="http://schemas.openxmlformats.org/officeDocument/2006/relationships/image" Target="../media/image59.gif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Relationship Id="rId14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resentationTitle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854085" y="1243013"/>
            <a:ext cx="7840953" cy="741100"/>
          </a:xfrm>
        </p:spPr>
        <p:txBody>
          <a:bodyPr/>
          <a:lstStyle/>
          <a:p>
            <a:r>
              <a:rPr lang="en-GB" altLang="en-US" dirty="0"/>
              <a:t>Introduction to Agile - Scrum</a:t>
            </a:r>
            <a:br>
              <a:rPr lang="en-GB" altLang="en-US" dirty="0"/>
            </a:br>
            <a:endParaRPr lang="en-GB" altLang="en-US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308610" y="251460"/>
            <a:ext cx="8515350" cy="1577340"/>
          </a:xfrm>
        </p:spPr>
        <p:txBody>
          <a:bodyPr anchor="t"/>
          <a:lstStyle/>
          <a:p>
            <a:pPr eaLnBrk="1" hangingPunct="1">
              <a:lnSpc>
                <a:spcPct val="70000"/>
              </a:lnSpc>
              <a:defRPr/>
            </a:pPr>
            <a:r>
              <a:rPr lang="en-US" dirty="0">
                <a:sym typeface="Gill Sans" charset="0"/>
              </a:rPr>
              <a:t>Sequential vs. overlapping development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0230" y="4949190"/>
            <a:ext cx="5629275" cy="8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1371600" y="257175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1394460" y="579501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858679" y="6109335"/>
            <a:ext cx="4537710" cy="4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/>
            <a:r>
              <a:rPr lang="en-US" sz="1300" dirty="0"/>
              <a:t>Source: </a:t>
            </a:r>
            <a:r>
              <a:rPr lang="ja-JP" altLang="en-US" sz="1300"/>
              <a:t>“</a:t>
            </a:r>
            <a:r>
              <a:rPr lang="en-US" altLang="ja-JP" sz="1300" dirty="0"/>
              <a:t>The New </a:t>
            </a:r>
            <a:r>
              <a:rPr lang="en-US" altLang="ja-JP" sz="1300" dirty="0" err="1"/>
              <a:t>New</a:t>
            </a:r>
            <a:r>
              <a:rPr lang="en-US" altLang="ja-JP" sz="1300" dirty="0"/>
              <a:t> Product Development Game</a:t>
            </a:r>
            <a:r>
              <a:rPr lang="ja-JP" altLang="en-US" sz="1300"/>
              <a:t>”</a:t>
            </a:r>
            <a:r>
              <a:rPr lang="en-US" altLang="ja-JP" sz="1300" dirty="0"/>
              <a:t> by Takeuchi and </a:t>
            </a:r>
            <a:r>
              <a:rPr lang="en-US" altLang="ja-JP" sz="1300" dirty="0" err="1"/>
              <a:t>Nonaka</a:t>
            </a:r>
            <a:r>
              <a:rPr lang="en-US" altLang="ja-JP" sz="1300" dirty="0"/>
              <a:t>. </a:t>
            </a:r>
            <a:r>
              <a:rPr lang="en-US" altLang="ja-JP" sz="1300" i="1" dirty="0"/>
              <a:t>Harvard Business Review,</a:t>
            </a:r>
            <a:r>
              <a:rPr lang="en-US" altLang="ja-JP" sz="1300" dirty="0"/>
              <a:t> January 1986.</a:t>
            </a:r>
            <a:endParaRPr lang="en-US" sz="1300" dirty="0"/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1165860" y="2846070"/>
            <a:ext cx="3726180" cy="1108710"/>
          </a:xfrm>
          <a:prstGeom prst="roundRect">
            <a:avLst>
              <a:gd name="adj" fmla="val 24741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9463" name="AutoShape 7"/>
          <p:cNvSpPr>
            <a:spLocks/>
          </p:cNvSpPr>
          <p:nvPr/>
        </p:nvSpPr>
        <p:spPr bwMode="auto">
          <a:xfrm>
            <a:off x="4503420" y="3669030"/>
            <a:ext cx="3726180" cy="1108710"/>
          </a:xfrm>
          <a:prstGeom prst="roundRect">
            <a:avLst>
              <a:gd name="adj" fmla="val 24741"/>
            </a:avLst>
          </a:prstGeom>
          <a:blipFill dpi="0" rotWithShape="0">
            <a:blip r:embed="rId5" cstate="print"/>
            <a:srcRect/>
            <a:tile tx="0" ty="0" sx="100000" sy="100000" flip="none" algn="tl"/>
          </a:blipFill>
          <a:ln w="25400">
            <a:solidFill>
              <a:srgbClr val="00531C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2776" name="Rectangle 8"/>
          <p:cNvSpPr>
            <a:spLocks/>
          </p:cNvSpPr>
          <p:nvPr/>
        </p:nvSpPr>
        <p:spPr bwMode="auto">
          <a:xfrm>
            <a:off x="1280160" y="2960370"/>
            <a:ext cx="348615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Rather than doing all of one thing at a time...</a:t>
            </a:r>
          </a:p>
        </p:txBody>
      </p:sp>
      <p:sp>
        <p:nvSpPr>
          <p:cNvPr id="32777" name="Rectangle 9"/>
          <p:cNvSpPr>
            <a:spLocks/>
          </p:cNvSpPr>
          <p:nvPr/>
        </p:nvSpPr>
        <p:spPr bwMode="auto">
          <a:xfrm>
            <a:off x="4549140" y="3783330"/>
            <a:ext cx="362331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...Scrum teams do a little of everything all the time</a:t>
            </a:r>
          </a:p>
        </p:txBody>
      </p:sp>
      <p:sp>
        <p:nvSpPr>
          <p:cNvPr id="32778" name="Rectangle 10"/>
          <p:cNvSpPr>
            <a:spLocks/>
          </p:cNvSpPr>
          <p:nvPr/>
        </p:nvSpPr>
        <p:spPr bwMode="auto">
          <a:xfrm>
            <a:off x="662940" y="1760220"/>
            <a:ext cx="1771650" cy="53721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32779" name="Rectangle 11"/>
          <p:cNvSpPr>
            <a:spLocks/>
          </p:cNvSpPr>
          <p:nvPr/>
        </p:nvSpPr>
        <p:spPr bwMode="auto">
          <a:xfrm>
            <a:off x="2606040" y="1760220"/>
            <a:ext cx="1771650" cy="537210"/>
          </a:xfrm>
          <a:prstGeom prst="rect">
            <a:avLst/>
          </a:prstGeom>
          <a:solidFill>
            <a:srgbClr val="01FF0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32780" name="Rectangle 12"/>
          <p:cNvSpPr>
            <a:spLocks/>
          </p:cNvSpPr>
          <p:nvPr/>
        </p:nvSpPr>
        <p:spPr bwMode="auto">
          <a:xfrm>
            <a:off x="4549140" y="1760220"/>
            <a:ext cx="1771650" cy="53721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2781" name="Rectangle 13"/>
          <p:cNvSpPr>
            <a:spLocks/>
          </p:cNvSpPr>
          <p:nvPr/>
        </p:nvSpPr>
        <p:spPr bwMode="auto">
          <a:xfrm>
            <a:off x="6492240" y="1760220"/>
            <a:ext cx="1771650" cy="53721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Test</a:t>
            </a:r>
          </a:p>
        </p:txBody>
      </p:sp>
    </p:spTree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1507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8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0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1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21516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2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Rectangle 19"/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21525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36871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2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5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6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22531" name="AutoShape 3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33" name="Rectangle 4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3893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Rectangle 10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sp>
        <p:nvSpPr>
          <p:cNvPr id="22539" name="AutoShape 11"/>
          <p:cNvSpPr>
            <a:spLocks/>
          </p:cNvSpPr>
          <p:nvPr/>
        </p:nvSpPr>
        <p:spPr bwMode="auto">
          <a:xfrm>
            <a:off x="4606290" y="4594860"/>
            <a:ext cx="3714750" cy="1840230"/>
          </a:xfrm>
          <a:prstGeom prst="roundRect">
            <a:avLst>
              <a:gd name="adj" fmla="val 14903"/>
            </a:avLst>
          </a:prstGeom>
          <a:solidFill>
            <a:srgbClr val="E6E6E6"/>
          </a:solidFill>
          <a:ln w="25400">
            <a:solidFill>
              <a:srgbClr val="B3B3B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8916" name="Rectangle 12"/>
          <p:cNvSpPr>
            <a:spLocks/>
          </p:cNvSpPr>
          <p:nvPr/>
        </p:nvSpPr>
        <p:spPr bwMode="auto">
          <a:xfrm>
            <a:off x="4732020" y="5154930"/>
            <a:ext cx="33947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Product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Sprint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 err="1">
                <a:solidFill>
                  <a:srgbClr val="B3B3B3"/>
                </a:solidFill>
              </a:rPr>
              <a:t>Burndown</a:t>
            </a:r>
            <a:r>
              <a:rPr lang="en-US" sz="2500" dirty="0">
                <a:solidFill>
                  <a:srgbClr val="B3B3B3"/>
                </a:solidFill>
              </a:rPr>
              <a:t> charts</a:t>
            </a:r>
          </a:p>
        </p:txBody>
      </p:sp>
      <p:sp>
        <p:nvSpPr>
          <p:cNvPr id="38917" name="Rectangle 13"/>
          <p:cNvSpPr>
            <a:spLocks/>
          </p:cNvSpPr>
          <p:nvPr/>
        </p:nvSpPr>
        <p:spPr bwMode="auto">
          <a:xfrm>
            <a:off x="5029200" y="4594860"/>
            <a:ext cx="1714500" cy="53721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8" name="AutoShape 14"/>
          <p:cNvSpPr>
            <a:spLocks/>
          </p:cNvSpPr>
          <p:nvPr/>
        </p:nvSpPr>
        <p:spPr bwMode="auto">
          <a:xfrm rot="10800000">
            <a:off x="6640830" y="47205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9" name="AutoShape 15"/>
          <p:cNvSpPr>
            <a:spLocks/>
          </p:cNvSpPr>
          <p:nvPr/>
        </p:nvSpPr>
        <p:spPr bwMode="auto">
          <a:xfrm>
            <a:off x="4594860" y="459486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0" name="Rectangle 16"/>
          <p:cNvSpPr>
            <a:spLocks/>
          </p:cNvSpPr>
          <p:nvPr/>
        </p:nvSpPr>
        <p:spPr bwMode="auto">
          <a:xfrm>
            <a:off x="4594860" y="490347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1" name="Rectangle 17"/>
          <p:cNvSpPr>
            <a:spLocks/>
          </p:cNvSpPr>
          <p:nvPr/>
        </p:nvSpPr>
        <p:spPr bwMode="auto">
          <a:xfrm>
            <a:off x="6526530" y="459486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2" name="Rectangle 18"/>
          <p:cNvSpPr>
            <a:spLocks/>
          </p:cNvSpPr>
          <p:nvPr/>
        </p:nvSpPr>
        <p:spPr bwMode="auto">
          <a:xfrm>
            <a:off x="4743450" y="4606290"/>
            <a:ext cx="1908810" cy="50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dirty="0">
                <a:solidFill>
                  <a:srgbClr val="FFFFFF"/>
                </a:solidFill>
              </a:rPr>
              <a:t>Artifacts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2548" name="AutoShape 20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25" name="Rectangle 21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8926" name="Rectangle 22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AutoShape 23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AutoShape 24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Rectangle 25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Rectangle 26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Rectangle 27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Scrum Roles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Product Owner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Possibly a Product Manager or Project Sponsor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Decides features, release date, prioritization, $$$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Scrum Master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Typically a Project &amp; Process Co-</a:t>
            </a:r>
            <a:r>
              <a:rPr lang="en-US" altLang="en-US" sz="1800" kern="0" dirty="0" err="1"/>
              <a:t>ordinator</a:t>
            </a:r>
            <a:r>
              <a:rPr lang="en-US" altLang="en-US" sz="1800" kern="0" dirty="0"/>
              <a:t> or Team Leader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Responsible for enacting Scrum values and practices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Remove impediments / politics, keeps everyone productive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Project Team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5-10 members;  </a:t>
            </a:r>
            <a:r>
              <a:rPr lang="en-US" altLang="en-US" sz="1800" kern="0" dirty="0"/>
              <a:t>Teams are self-organizing</a:t>
            </a:r>
            <a:endParaRPr lang="en-GB" altLang="en-US" sz="18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Cross-functional: QA, Programmers, UI Designers, etc.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Membership should change only between sprints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00" y="1447800"/>
            <a:ext cx="85559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83" y="3124200"/>
            <a:ext cx="798154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6893146" y="4648200"/>
            <a:ext cx="1233510" cy="1066800"/>
            <a:chOff x="0" y="0"/>
            <a:chExt cx="1704" cy="1346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19" name="Picture 7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8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4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16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13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" name="Picture 1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grpSp>
        <p:nvGrpSpPr>
          <p:cNvPr id="2" name="Group 12"/>
          <p:cNvGrpSpPr/>
          <p:nvPr/>
        </p:nvGrpSpPr>
        <p:grpSpPr>
          <a:xfrm>
            <a:off x="326518" y="114300"/>
            <a:ext cx="9009462" cy="5974232"/>
            <a:chOff x="342900" y="114300"/>
            <a:chExt cx="9461500" cy="5974232"/>
          </a:xfrm>
        </p:grpSpPr>
        <p:sp>
          <p:nvSpPr>
            <p:cNvPr id="10" name="Rectangle 1"/>
            <p:cNvSpPr txBox="1">
              <a:spLocks noChangeArrowheads="1"/>
            </p:cNvSpPr>
            <p:nvPr/>
          </p:nvSpPr>
          <p:spPr bwMode="auto">
            <a:xfrm>
              <a:off x="342900" y="114300"/>
              <a:ext cx="9461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+mj-lt"/>
                  <a:ea typeface="+mj-ea"/>
                  <a:cs typeface="ヒラギノ角ゴ Pro W3" charset="0"/>
                  <a:sym typeface="Gill Sans" pitchFamily="1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i="0" u="none" strike="noStrike" kern="0" cap="none" spc="0" normalizeH="0" baseline="0" noProof="0" dirty="0">
                  <a:ln>
                    <a:noFill/>
                  </a:ln>
                  <a:solidFill>
                    <a:srgbClr val="5F7BAE"/>
                  </a:solidFill>
                  <a:effectLst/>
                  <a:uLnTx/>
                  <a:uFillTx/>
                  <a:latin typeface="+mn-lt"/>
                  <a:sym typeface="Gill Sans" charset="0"/>
                </a:rPr>
                <a:t>Product owner</a:t>
              </a:r>
            </a:p>
          </p:txBody>
        </p:sp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42900" y="1008532"/>
              <a:ext cx="8989359" cy="5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t" anchorCtr="0" compatLnSpc="1">
              <a:prstTxWarp prst="textNoShape">
                <a:avLst/>
              </a:prstTxWarp>
            </a:bodyPr>
            <a:lstStyle>
              <a:lvl1pPr marL="660400" indent="-444500" algn="l" rtl="0" eaLnBrk="0" fontAlgn="base" hangingPunct="0"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1pPr>
              <a:lvl2pPr marL="10033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2pPr>
              <a:lvl3pPr marL="13462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3pPr>
              <a:lvl4pPr marL="17018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4pPr>
              <a:lvl5pPr marL="20447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5pPr>
              <a:lvl6pPr marL="25019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6pPr>
              <a:lvl7pPr marL="29591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7pPr>
              <a:lvl8pPr marL="34163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8pPr>
              <a:lvl9pPr marL="38735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9pPr>
            </a:lstStyle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Define the features of the product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Decide on release date and content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Be responsible for the profitability of the product (ROI)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Prioritize features according to market value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Adjust features and priority every iteration, as needed 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Accept or reject work results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lang="en-US" altLang="en-US" sz="2400" kern="0" dirty="0">
                  <a:solidFill>
                    <a:srgbClr val="000000"/>
                  </a:solidFill>
                </a:rPr>
                <a:t>Responsible for: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Product Vision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Stakeholder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Scope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Cost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Monitoring</a:t>
              </a:r>
              <a:r>
                <a:rPr kumimoji="0" lang="en-US" altLang="en-US" sz="20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 Release progress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pitchFamily="1" charset="0"/>
              </a:endParaRP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 pitchFamily="1" charset="0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325" y="211138"/>
              <a:ext cx="2438400" cy="188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The </a:t>
            </a:r>
            <a:r>
              <a:rPr lang="en-US" dirty="0" err="1">
                <a:sym typeface="Gill Sans" charset="0"/>
              </a:rPr>
              <a:t>ScrumMaster</a:t>
            </a:r>
            <a:endParaRPr lang="en-US" dirty="0">
              <a:sym typeface="Gill Sans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628650"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facilitation of all ceremonies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enacting Scrum values and practices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Removes impediments 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Ensure that the team is fully functional and productive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Enable close cooperation across all roles and functions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Shield the team from external interferences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8030" y="337185"/>
            <a:ext cx="1645920" cy="138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5-9 people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Cross-functional: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Programmers, testers, user experience designers, etc.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M</a:t>
            </a:r>
            <a:r>
              <a:rPr lang="en-US" dirty="0">
                <a:sym typeface="Gill Sans" charset="0"/>
              </a:rPr>
              <a:t>embers should be full-time</a:t>
            </a:r>
          </a:p>
          <a:p>
            <a:pPr marL="937260" lvl="2">
              <a:lnSpc>
                <a:spcPct val="90000"/>
              </a:lnSpc>
              <a:spcBef>
                <a:spcPts val="1260"/>
              </a:spcBef>
              <a:buClr>
                <a:srgbClr val="5F7BAE"/>
              </a:buClr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May be exceptions (e.g., database administrator)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2165" y="520065"/>
            <a:ext cx="2434590" cy="1924527"/>
            <a:chOff x="0" y="0"/>
            <a:chExt cx="1704" cy="1346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5068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9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70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5063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5065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6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7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endParaRPr lang="en-US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Teams are self-organizing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Ideally, no titles but rarely a possibility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Membership should change only between sprints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2165" y="520065"/>
            <a:ext cx="2434590" cy="1924527"/>
            <a:chOff x="0" y="0"/>
            <a:chExt cx="1704" cy="1346"/>
          </a:xfrm>
        </p:grpSpPr>
        <p:pic>
          <p:nvPicPr>
            <p:cNvPr id="4710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7116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7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8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7111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7113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4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5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18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sp>
        <p:nvSpPr>
          <p:cNvPr id="4" name="Rectangle 3"/>
          <p:cNvSpPr/>
          <p:nvPr/>
        </p:nvSpPr>
        <p:spPr>
          <a:xfrm>
            <a:off x="527289" y="1150102"/>
            <a:ext cx="8089423" cy="5606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For a Story to be “Ready”, following criteria have to be met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story should reasonably show INVEST characteristics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I </a:t>
            </a:r>
            <a:r>
              <a:rPr lang="en-US" sz="2000" dirty="0"/>
              <a:t>– Independent / Immediately actionable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N</a:t>
            </a:r>
            <a:r>
              <a:rPr lang="en-US" sz="2000" dirty="0"/>
              <a:t> – Negotiable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V </a:t>
            </a:r>
            <a:r>
              <a:rPr lang="en-US" sz="2000" dirty="0"/>
              <a:t>– Valuable to the customer, user or product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E </a:t>
            </a:r>
            <a:r>
              <a:rPr lang="en-US" sz="2000" dirty="0"/>
              <a:t>– Estimable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S </a:t>
            </a:r>
            <a:r>
              <a:rPr lang="en-US" sz="2000" dirty="0"/>
              <a:t>– Sized to fit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T </a:t>
            </a:r>
            <a:r>
              <a:rPr lang="en-US" sz="2000" dirty="0"/>
              <a:t>– Testable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business implications of the story have been discussed, any impacts to finance, customer care have been addressed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User Interaction Design is ready (At the very least wireframes covering all interactions of the story should be available)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Any design assets needed for the story have been prepared to a reasonable degree (PSDs for some if not all pages in the Story should be available)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lvl="0" eaLnBrk="1" hangingPunct="1">
              <a:lnSpc>
                <a:spcPct val="100000"/>
              </a:lnSpc>
              <a:defRPr/>
            </a:pPr>
            <a:r>
              <a:rPr lang="en-US" sz="3600" kern="0" dirty="0">
                <a:sym typeface="Gill Sans" charset="0"/>
              </a:rPr>
              <a:t>Agreement - Definition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of “Ready”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</a:t>
            </a:r>
            <a:r>
              <a:rPr kumimoji="0" lang="en-US" sz="3600" b="0" i="0" u="none" strike="noStrike" kern="0" cap="none" spc="0" normalizeH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DoR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7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19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11934" y="1077445"/>
            <a:ext cx="8472024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192088" indent="-19208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6750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47763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712913" indent="-18573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1939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6511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31083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5655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40227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dirty="0"/>
              <a:t>Definition of Done must describe exactly what “done” means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Product Owner must pay careful attention when defining the DoD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The scrum team must challenge the DoD, if necessary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i="1" dirty="0"/>
              <a:t>“What’s not in DoD, is not needed”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Item is either “</a:t>
            </a:r>
            <a:r>
              <a:rPr lang="en-US" altLang="en-US" i="1" dirty="0"/>
              <a:t>done” </a:t>
            </a:r>
            <a:r>
              <a:rPr lang="en-US" altLang="en-US" dirty="0"/>
              <a:t>or “</a:t>
            </a:r>
            <a:r>
              <a:rPr lang="en-US" altLang="en-US" i="1" dirty="0"/>
              <a:t>not done”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Story: Picture upload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end user can upload his/her picture from profile settings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shown on the left upper corner of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scaled to fit the profile picture box on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functional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regression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design documents are updated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user's guide is updated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Does not </a:t>
            </a:r>
            <a:r>
              <a:rPr lang="en-US" altLang="en-US" dirty="0"/>
              <a:t>define any details of the implementation!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Agreement - Definition of “Done”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(DoD)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2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Elements of Agile Adoption</a:t>
            </a:r>
            <a:endParaRPr lang="en-US" sz="28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447800" y="2956560"/>
            <a:ext cx="2560320" cy="1920240"/>
            <a:chOff x="1111" y="2272"/>
            <a:chExt cx="930" cy="671"/>
          </a:xfrm>
        </p:grpSpPr>
        <p:pic>
          <p:nvPicPr>
            <p:cNvPr id="10" name="Picture 51" descr="orange-dis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2" descr="web-pag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4" descr="MSN icon mai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6" descr="3 peice unequal Pie char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02"/>
          <p:cNvGrpSpPr/>
          <p:nvPr/>
        </p:nvGrpSpPr>
        <p:grpSpPr>
          <a:xfrm>
            <a:off x="5028889" y="2956560"/>
            <a:ext cx="2560320" cy="1920240"/>
            <a:chOff x="6803480" y="2587777"/>
            <a:chExt cx="1727245" cy="1246758"/>
          </a:xfrm>
        </p:grpSpPr>
        <p:pic>
          <p:nvPicPr>
            <p:cNvPr id="16" name="Picture 15" descr="Build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7471" y="3109866"/>
              <a:ext cx="976758" cy="724669"/>
            </a:xfrm>
            <a:prstGeom prst="rect">
              <a:avLst/>
            </a:prstGeom>
          </p:spPr>
        </p:pic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7932914" y="2720111"/>
              <a:ext cx="597811" cy="597811"/>
              <a:chOff x="2841" y="1629"/>
              <a:chExt cx="558" cy="558"/>
            </a:xfrm>
          </p:grpSpPr>
          <p:sp>
            <p:nvSpPr>
              <p:cNvPr id="19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2841" y="1629"/>
                <a:ext cx="558" cy="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2838" y="1626"/>
                <a:ext cx="558" cy="558"/>
              </a:xfrm>
              <a:custGeom>
                <a:avLst/>
                <a:gdLst/>
                <a:ahLst/>
                <a:cxnLst>
                  <a:cxn ang="0">
                    <a:pos x="336" y="686"/>
                  </a:cxn>
                  <a:cxn ang="0">
                    <a:pos x="192" y="635"/>
                  </a:cxn>
                  <a:cxn ang="0">
                    <a:pos x="38" y="589"/>
                  </a:cxn>
                  <a:cxn ang="0">
                    <a:pos x="137" y="409"/>
                  </a:cxn>
                  <a:cxn ang="0">
                    <a:pos x="49" y="219"/>
                  </a:cxn>
                  <a:cxn ang="0">
                    <a:pos x="180" y="79"/>
                  </a:cxn>
                  <a:cxn ang="0">
                    <a:pos x="355" y="151"/>
                  </a:cxn>
                  <a:cxn ang="0">
                    <a:pos x="527" y="10"/>
                  </a:cxn>
                  <a:cxn ang="0">
                    <a:pos x="674" y="147"/>
                  </a:cxn>
                  <a:cxn ang="0">
                    <a:pos x="659" y="311"/>
                  </a:cxn>
                  <a:cxn ang="0">
                    <a:pos x="826" y="472"/>
                  </a:cxn>
                  <a:cxn ang="0">
                    <a:pos x="718" y="635"/>
                  </a:cxn>
                  <a:cxn ang="0">
                    <a:pos x="560" y="681"/>
                  </a:cxn>
                  <a:cxn ang="0">
                    <a:pos x="634" y="830"/>
                  </a:cxn>
                  <a:cxn ang="0">
                    <a:pos x="475" y="996"/>
                  </a:cxn>
                  <a:cxn ang="0">
                    <a:pos x="569" y="1153"/>
                  </a:cxn>
                  <a:cxn ang="0">
                    <a:pos x="681" y="1203"/>
                  </a:cxn>
                  <a:cxn ang="0">
                    <a:pos x="696" y="1386"/>
                  </a:cxn>
                  <a:cxn ang="0">
                    <a:pos x="917" y="1325"/>
                  </a:cxn>
                  <a:cxn ang="0">
                    <a:pos x="1015" y="1479"/>
                  </a:cxn>
                  <a:cxn ang="0">
                    <a:pos x="1193" y="1411"/>
                  </a:cxn>
                  <a:cxn ang="0">
                    <a:pos x="1210" y="1257"/>
                  </a:cxn>
                  <a:cxn ang="0">
                    <a:pos x="1426" y="1180"/>
                  </a:cxn>
                  <a:cxn ang="0">
                    <a:pos x="1443" y="1006"/>
                  </a:cxn>
                  <a:cxn ang="0">
                    <a:pos x="1341" y="908"/>
                  </a:cxn>
                  <a:cxn ang="0">
                    <a:pos x="1412" y="727"/>
                  </a:cxn>
                  <a:cxn ang="0">
                    <a:pos x="1210" y="678"/>
                  </a:cxn>
                  <a:cxn ang="0">
                    <a:pos x="1147" y="571"/>
                  </a:cxn>
                  <a:cxn ang="0">
                    <a:pos x="1022" y="461"/>
                  </a:cxn>
                  <a:cxn ang="0">
                    <a:pos x="888" y="614"/>
                  </a:cxn>
                  <a:cxn ang="0">
                    <a:pos x="946" y="445"/>
                  </a:cxn>
                  <a:cxn ang="0">
                    <a:pos x="1095" y="606"/>
                  </a:cxn>
                  <a:cxn ang="0">
                    <a:pos x="1271" y="552"/>
                  </a:cxn>
                  <a:cxn ang="0">
                    <a:pos x="1399" y="665"/>
                  </a:cxn>
                  <a:cxn ang="0">
                    <a:pos x="1341" y="868"/>
                  </a:cxn>
                  <a:cxn ang="0">
                    <a:pos x="1480" y="1014"/>
                  </a:cxn>
                  <a:cxn ang="0">
                    <a:pos x="1355" y="1111"/>
                  </a:cxn>
                  <a:cxn ang="0">
                    <a:pos x="1333" y="1240"/>
                  </a:cxn>
                  <a:cxn ang="0">
                    <a:pos x="1262" y="1405"/>
                  </a:cxn>
                  <a:cxn ang="0">
                    <a:pos x="1050" y="1336"/>
                  </a:cxn>
                  <a:cxn ang="0">
                    <a:pos x="926" y="1473"/>
                  </a:cxn>
                  <a:cxn ang="0">
                    <a:pos x="760" y="1439"/>
                  </a:cxn>
                  <a:cxn ang="0">
                    <a:pos x="711" y="1235"/>
                  </a:cxn>
                  <a:cxn ang="0">
                    <a:pos x="521" y="1211"/>
                  </a:cxn>
                  <a:cxn ang="0">
                    <a:pos x="604" y="1042"/>
                  </a:cxn>
                  <a:cxn ang="0">
                    <a:pos x="502" y="913"/>
                  </a:cxn>
                  <a:cxn ang="0">
                    <a:pos x="511" y="743"/>
                  </a:cxn>
                  <a:cxn ang="0">
                    <a:pos x="695" y="714"/>
                  </a:cxn>
                  <a:cxn ang="0">
                    <a:pos x="663" y="486"/>
                  </a:cxn>
                  <a:cxn ang="0">
                    <a:pos x="799" y="398"/>
                  </a:cxn>
                  <a:cxn ang="0">
                    <a:pos x="752" y="201"/>
                  </a:cxn>
                  <a:cxn ang="0">
                    <a:pos x="527" y="168"/>
                  </a:cxn>
                  <a:cxn ang="0">
                    <a:pos x="440" y="71"/>
                  </a:cxn>
                  <a:cxn ang="0">
                    <a:pos x="248" y="50"/>
                  </a:cxn>
                  <a:cxn ang="0">
                    <a:pos x="192" y="263"/>
                  </a:cxn>
                  <a:cxn ang="0">
                    <a:pos x="39" y="309"/>
                  </a:cxn>
                  <a:cxn ang="0">
                    <a:pos x="16" y="503"/>
                  </a:cxn>
                  <a:cxn ang="0">
                    <a:pos x="219" y="596"/>
                  </a:cxn>
                  <a:cxn ang="0">
                    <a:pos x="218" y="784"/>
                  </a:cxn>
                  <a:cxn ang="0">
                    <a:pos x="390" y="696"/>
                  </a:cxn>
                </a:cxnLst>
                <a:rect l="0" t="0" r="r" b="b"/>
                <a:pathLst>
                  <a:path w="1488" h="1488">
                    <a:moveTo>
                      <a:pt x="421" y="841"/>
                    </a:moveTo>
                    <a:lnTo>
                      <a:pt x="405" y="792"/>
                    </a:lnTo>
                    <a:lnTo>
                      <a:pt x="393" y="755"/>
                    </a:lnTo>
                    <a:lnTo>
                      <a:pt x="384" y="729"/>
                    </a:lnTo>
                    <a:lnTo>
                      <a:pt x="378" y="712"/>
                    </a:lnTo>
                    <a:lnTo>
                      <a:pt x="375" y="701"/>
                    </a:lnTo>
                    <a:lnTo>
                      <a:pt x="373" y="695"/>
                    </a:lnTo>
                    <a:lnTo>
                      <a:pt x="373" y="696"/>
                    </a:lnTo>
                    <a:lnTo>
                      <a:pt x="372" y="694"/>
                    </a:lnTo>
                    <a:lnTo>
                      <a:pt x="379" y="698"/>
                    </a:lnTo>
                    <a:lnTo>
                      <a:pt x="364" y="697"/>
                    </a:lnTo>
                    <a:cubicBezTo>
                      <a:pt x="363" y="697"/>
                      <a:pt x="361" y="697"/>
                      <a:pt x="360" y="696"/>
                    </a:cubicBezTo>
                    <a:lnTo>
                      <a:pt x="346" y="687"/>
                    </a:lnTo>
                    <a:lnTo>
                      <a:pt x="350" y="688"/>
                    </a:lnTo>
                    <a:lnTo>
                      <a:pt x="344" y="688"/>
                    </a:lnTo>
                    <a:lnTo>
                      <a:pt x="330" y="688"/>
                    </a:lnTo>
                    <a:lnTo>
                      <a:pt x="336" y="686"/>
                    </a:lnTo>
                    <a:lnTo>
                      <a:pt x="301" y="722"/>
                    </a:lnTo>
                    <a:lnTo>
                      <a:pt x="274" y="749"/>
                    </a:lnTo>
                    <a:lnTo>
                      <a:pt x="255" y="768"/>
                    </a:lnTo>
                    <a:lnTo>
                      <a:pt x="242" y="781"/>
                    </a:lnTo>
                    <a:lnTo>
                      <a:pt x="231" y="793"/>
                    </a:lnTo>
                    <a:lnTo>
                      <a:pt x="229" y="795"/>
                    </a:lnTo>
                    <a:cubicBezTo>
                      <a:pt x="227" y="798"/>
                      <a:pt x="223" y="798"/>
                      <a:pt x="219" y="796"/>
                    </a:cubicBezTo>
                    <a:lnTo>
                      <a:pt x="197" y="783"/>
                    </a:lnTo>
                    <a:lnTo>
                      <a:pt x="180" y="773"/>
                    </a:lnTo>
                    <a:lnTo>
                      <a:pt x="160" y="761"/>
                    </a:lnTo>
                    <a:lnTo>
                      <a:pt x="153" y="758"/>
                    </a:lnTo>
                    <a:cubicBezTo>
                      <a:pt x="152" y="757"/>
                      <a:pt x="151" y="757"/>
                      <a:pt x="151" y="756"/>
                    </a:cubicBezTo>
                    <a:lnTo>
                      <a:pt x="150" y="755"/>
                    </a:lnTo>
                    <a:cubicBezTo>
                      <a:pt x="148" y="753"/>
                      <a:pt x="147" y="750"/>
                      <a:pt x="148" y="747"/>
                    </a:cubicBezTo>
                    <a:lnTo>
                      <a:pt x="167" y="698"/>
                    </a:lnTo>
                    <a:lnTo>
                      <a:pt x="182" y="660"/>
                    </a:lnTo>
                    <a:lnTo>
                      <a:pt x="192" y="635"/>
                    </a:lnTo>
                    <a:lnTo>
                      <a:pt x="199" y="617"/>
                    </a:lnTo>
                    <a:lnTo>
                      <a:pt x="203" y="607"/>
                    </a:lnTo>
                    <a:lnTo>
                      <a:pt x="205" y="601"/>
                    </a:lnTo>
                    <a:cubicBezTo>
                      <a:pt x="205" y="601"/>
                      <a:pt x="205" y="600"/>
                      <a:pt x="205" y="600"/>
                    </a:cubicBezTo>
                    <a:lnTo>
                      <a:pt x="206" y="598"/>
                    </a:lnTo>
                    <a:lnTo>
                      <a:pt x="207" y="607"/>
                    </a:lnTo>
                    <a:lnTo>
                      <a:pt x="193" y="591"/>
                    </a:lnTo>
                    <a:lnTo>
                      <a:pt x="178" y="567"/>
                    </a:lnTo>
                    <a:lnTo>
                      <a:pt x="185" y="570"/>
                    </a:lnTo>
                    <a:lnTo>
                      <a:pt x="137" y="576"/>
                    </a:lnTo>
                    <a:lnTo>
                      <a:pt x="102" y="581"/>
                    </a:lnTo>
                    <a:lnTo>
                      <a:pt x="75" y="584"/>
                    </a:lnTo>
                    <a:lnTo>
                      <a:pt x="58" y="587"/>
                    </a:lnTo>
                    <a:lnTo>
                      <a:pt x="47" y="588"/>
                    </a:lnTo>
                    <a:lnTo>
                      <a:pt x="42" y="589"/>
                    </a:lnTo>
                    <a:cubicBezTo>
                      <a:pt x="41" y="589"/>
                      <a:pt x="41" y="589"/>
                      <a:pt x="40" y="589"/>
                    </a:cubicBezTo>
                    <a:lnTo>
                      <a:pt x="38" y="589"/>
                    </a:lnTo>
                    <a:cubicBezTo>
                      <a:pt x="35" y="589"/>
                      <a:pt x="32" y="587"/>
                      <a:pt x="31" y="584"/>
                    </a:cubicBezTo>
                    <a:lnTo>
                      <a:pt x="21" y="558"/>
                    </a:lnTo>
                    <a:lnTo>
                      <a:pt x="14" y="538"/>
                    </a:lnTo>
                    <a:lnTo>
                      <a:pt x="5" y="515"/>
                    </a:lnTo>
                    <a:lnTo>
                      <a:pt x="1" y="507"/>
                    </a:lnTo>
                    <a:cubicBezTo>
                      <a:pt x="1" y="506"/>
                      <a:pt x="0" y="505"/>
                      <a:pt x="0" y="503"/>
                    </a:cubicBezTo>
                    <a:lnTo>
                      <a:pt x="0" y="502"/>
                    </a:lnTo>
                    <a:cubicBezTo>
                      <a:pt x="0" y="499"/>
                      <a:pt x="2" y="497"/>
                      <a:pt x="5" y="495"/>
                    </a:cubicBezTo>
                    <a:lnTo>
                      <a:pt x="50" y="472"/>
                    </a:lnTo>
                    <a:lnTo>
                      <a:pt x="84" y="455"/>
                    </a:lnTo>
                    <a:lnTo>
                      <a:pt x="109" y="443"/>
                    </a:lnTo>
                    <a:lnTo>
                      <a:pt x="125" y="435"/>
                    </a:lnTo>
                    <a:lnTo>
                      <a:pt x="135" y="430"/>
                    </a:lnTo>
                    <a:lnTo>
                      <a:pt x="139" y="428"/>
                    </a:lnTo>
                    <a:lnTo>
                      <a:pt x="142" y="426"/>
                    </a:lnTo>
                    <a:lnTo>
                      <a:pt x="137" y="433"/>
                    </a:lnTo>
                    <a:lnTo>
                      <a:pt x="137" y="409"/>
                    </a:lnTo>
                    <a:lnTo>
                      <a:pt x="137" y="384"/>
                    </a:lnTo>
                    <a:lnTo>
                      <a:pt x="141" y="391"/>
                    </a:lnTo>
                    <a:lnTo>
                      <a:pt x="99" y="365"/>
                    </a:lnTo>
                    <a:lnTo>
                      <a:pt x="68" y="345"/>
                    </a:lnTo>
                    <a:lnTo>
                      <a:pt x="45" y="331"/>
                    </a:lnTo>
                    <a:lnTo>
                      <a:pt x="30" y="322"/>
                    </a:lnTo>
                    <a:lnTo>
                      <a:pt x="16" y="313"/>
                    </a:lnTo>
                    <a:lnTo>
                      <a:pt x="15" y="313"/>
                    </a:lnTo>
                    <a:cubicBezTo>
                      <a:pt x="11" y="311"/>
                      <a:pt x="10" y="306"/>
                      <a:pt x="11" y="303"/>
                    </a:cubicBezTo>
                    <a:lnTo>
                      <a:pt x="21" y="277"/>
                    </a:lnTo>
                    <a:lnTo>
                      <a:pt x="28" y="257"/>
                    </a:lnTo>
                    <a:lnTo>
                      <a:pt x="36" y="234"/>
                    </a:lnTo>
                    <a:lnTo>
                      <a:pt x="40" y="224"/>
                    </a:lnTo>
                    <a:lnTo>
                      <a:pt x="39" y="227"/>
                    </a:lnTo>
                    <a:lnTo>
                      <a:pt x="39" y="226"/>
                    </a:lnTo>
                    <a:cubicBezTo>
                      <a:pt x="39" y="224"/>
                      <a:pt x="41" y="222"/>
                      <a:pt x="42" y="220"/>
                    </a:cubicBezTo>
                    <a:cubicBezTo>
                      <a:pt x="44" y="219"/>
                      <a:pt x="47" y="218"/>
                      <a:pt x="49" y="219"/>
                    </a:cubicBezTo>
                    <a:lnTo>
                      <a:pt x="98" y="229"/>
                    </a:lnTo>
                    <a:lnTo>
                      <a:pt x="134" y="236"/>
                    </a:lnTo>
                    <a:lnTo>
                      <a:pt x="160" y="241"/>
                    </a:lnTo>
                    <a:lnTo>
                      <a:pt x="178" y="244"/>
                    </a:lnTo>
                    <a:lnTo>
                      <a:pt x="188" y="246"/>
                    </a:lnTo>
                    <a:lnTo>
                      <a:pt x="195" y="248"/>
                    </a:lnTo>
                    <a:lnTo>
                      <a:pt x="192" y="247"/>
                    </a:lnTo>
                    <a:lnTo>
                      <a:pt x="194" y="247"/>
                    </a:lnTo>
                    <a:lnTo>
                      <a:pt x="189" y="250"/>
                    </a:lnTo>
                    <a:lnTo>
                      <a:pt x="204" y="235"/>
                    </a:lnTo>
                    <a:lnTo>
                      <a:pt x="228" y="211"/>
                    </a:lnTo>
                    <a:lnTo>
                      <a:pt x="226" y="219"/>
                    </a:lnTo>
                    <a:lnTo>
                      <a:pt x="210" y="170"/>
                    </a:lnTo>
                    <a:lnTo>
                      <a:pt x="198" y="133"/>
                    </a:lnTo>
                    <a:lnTo>
                      <a:pt x="189" y="107"/>
                    </a:lnTo>
                    <a:lnTo>
                      <a:pt x="183" y="90"/>
                    </a:lnTo>
                    <a:lnTo>
                      <a:pt x="180" y="79"/>
                    </a:lnTo>
                    <a:lnTo>
                      <a:pt x="178" y="73"/>
                    </a:lnTo>
                    <a:lnTo>
                      <a:pt x="178" y="74"/>
                    </a:lnTo>
                    <a:lnTo>
                      <a:pt x="177" y="72"/>
                    </a:lnTo>
                    <a:cubicBezTo>
                      <a:pt x="176" y="70"/>
                      <a:pt x="176" y="68"/>
                      <a:pt x="177" y="66"/>
                    </a:cubicBezTo>
                    <a:cubicBezTo>
                      <a:pt x="178" y="64"/>
                      <a:pt x="179" y="62"/>
                      <a:pt x="181" y="61"/>
                    </a:cubicBezTo>
                    <a:lnTo>
                      <a:pt x="203" y="51"/>
                    </a:lnTo>
                    <a:lnTo>
                      <a:pt x="220" y="44"/>
                    </a:lnTo>
                    <a:lnTo>
                      <a:pt x="241" y="35"/>
                    </a:lnTo>
                    <a:lnTo>
                      <a:pt x="247" y="32"/>
                    </a:lnTo>
                    <a:cubicBezTo>
                      <a:pt x="249" y="31"/>
                      <a:pt x="250" y="30"/>
                      <a:pt x="251" y="30"/>
                    </a:cubicBezTo>
                    <a:lnTo>
                      <a:pt x="252" y="30"/>
                    </a:lnTo>
                    <a:cubicBezTo>
                      <a:pt x="255" y="30"/>
                      <a:pt x="257" y="32"/>
                      <a:pt x="259" y="33"/>
                    </a:cubicBezTo>
                    <a:lnTo>
                      <a:pt x="291" y="72"/>
                    </a:lnTo>
                    <a:lnTo>
                      <a:pt x="316" y="102"/>
                    </a:lnTo>
                    <a:lnTo>
                      <a:pt x="333" y="123"/>
                    </a:lnTo>
                    <a:lnTo>
                      <a:pt x="345" y="137"/>
                    </a:lnTo>
                    <a:lnTo>
                      <a:pt x="355" y="151"/>
                    </a:lnTo>
                    <a:lnTo>
                      <a:pt x="356" y="152"/>
                    </a:lnTo>
                    <a:lnTo>
                      <a:pt x="348" y="150"/>
                    </a:lnTo>
                    <a:lnTo>
                      <a:pt x="372" y="141"/>
                    </a:lnTo>
                    <a:cubicBezTo>
                      <a:pt x="372" y="141"/>
                      <a:pt x="373" y="141"/>
                      <a:pt x="374" y="140"/>
                    </a:cubicBezTo>
                    <a:lnTo>
                      <a:pt x="398" y="139"/>
                    </a:lnTo>
                    <a:lnTo>
                      <a:pt x="391" y="144"/>
                    </a:lnTo>
                    <a:lnTo>
                      <a:pt x="410" y="98"/>
                    </a:lnTo>
                    <a:lnTo>
                      <a:pt x="425" y="64"/>
                    </a:lnTo>
                    <a:lnTo>
                      <a:pt x="436" y="39"/>
                    </a:lnTo>
                    <a:lnTo>
                      <a:pt x="443" y="22"/>
                    </a:lnTo>
                    <a:lnTo>
                      <a:pt x="447" y="12"/>
                    </a:lnTo>
                    <a:lnTo>
                      <a:pt x="449" y="7"/>
                    </a:lnTo>
                    <a:lnTo>
                      <a:pt x="450" y="5"/>
                    </a:lnTo>
                    <a:cubicBezTo>
                      <a:pt x="452" y="2"/>
                      <a:pt x="455" y="0"/>
                      <a:pt x="458" y="1"/>
                    </a:cubicBezTo>
                    <a:lnTo>
                      <a:pt x="484" y="4"/>
                    </a:lnTo>
                    <a:lnTo>
                      <a:pt x="504" y="7"/>
                    </a:lnTo>
                    <a:lnTo>
                      <a:pt x="527" y="10"/>
                    </a:lnTo>
                    <a:lnTo>
                      <a:pt x="535" y="11"/>
                    </a:lnTo>
                    <a:lnTo>
                      <a:pt x="535" y="10"/>
                    </a:lnTo>
                    <a:cubicBezTo>
                      <a:pt x="540" y="10"/>
                      <a:pt x="543" y="14"/>
                      <a:pt x="543" y="18"/>
                    </a:cubicBezTo>
                    <a:lnTo>
                      <a:pt x="543" y="70"/>
                    </a:lnTo>
                    <a:lnTo>
                      <a:pt x="543" y="109"/>
                    </a:lnTo>
                    <a:lnTo>
                      <a:pt x="543" y="137"/>
                    </a:lnTo>
                    <a:lnTo>
                      <a:pt x="543" y="156"/>
                    </a:lnTo>
                    <a:lnTo>
                      <a:pt x="543" y="168"/>
                    </a:lnTo>
                    <a:lnTo>
                      <a:pt x="543" y="174"/>
                    </a:lnTo>
                    <a:lnTo>
                      <a:pt x="543" y="176"/>
                    </a:lnTo>
                    <a:lnTo>
                      <a:pt x="540" y="170"/>
                    </a:lnTo>
                    <a:lnTo>
                      <a:pt x="560" y="185"/>
                    </a:lnTo>
                    <a:lnTo>
                      <a:pt x="579" y="200"/>
                    </a:lnTo>
                    <a:lnTo>
                      <a:pt x="571" y="199"/>
                    </a:lnTo>
                    <a:lnTo>
                      <a:pt x="616" y="176"/>
                    </a:lnTo>
                    <a:lnTo>
                      <a:pt x="650" y="159"/>
                    </a:lnTo>
                    <a:lnTo>
                      <a:pt x="674" y="147"/>
                    </a:lnTo>
                    <a:lnTo>
                      <a:pt x="690" y="139"/>
                    </a:lnTo>
                    <a:lnTo>
                      <a:pt x="700" y="134"/>
                    </a:lnTo>
                    <a:lnTo>
                      <a:pt x="704" y="132"/>
                    </a:lnTo>
                    <a:lnTo>
                      <a:pt x="707" y="130"/>
                    </a:lnTo>
                    <a:cubicBezTo>
                      <a:pt x="710" y="129"/>
                      <a:pt x="714" y="129"/>
                      <a:pt x="717" y="132"/>
                    </a:cubicBezTo>
                    <a:lnTo>
                      <a:pt x="745" y="166"/>
                    </a:lnTo>
                    <a:lnTo>
                      <a:pt x="760" y="184"/>
                    </a:lnTo>
                    <a:lnTo>
                      <a:pt x="765" y="190"/>
                    </a:lnTo>
                    <a:lnTo>
                      <a:pt x="765" y="191"/>
                    </a:lnTo>
                    <a:cubicBezTo>
                      <a:pt x="768" y="194"/>
                      <a:pt x="768" y="199"/>
                      <a:pt x="765" y="202"/>
                    </a:cubicBezTo>
                    <a:lnTo>
                      <a:pt x="730" y="241"/>
                    </a:lnTo>
                    <a:lnTo>
                      <a:pt x="703" y="271"/>
                    </a:lnTo>
                    <a:lnTo>
                      <a:pt x="684" y="292"/>
                    </a:lnTo>
                    <a:lnTo>
                      <a:pt x="671" y="306"/>
                    </a:lnTo>
                    <a:lnTo>
                      <a:pt x="661" y="319"/>
                    </a:lnTo>
                    <a:lnTo>
                      <a:pt x="658" y="321"/>
                    </a:lnTo>
                    <a:lnTo>
                      <a:pt x="659" y="311"/>
                    </a:lnTo>
                    <a:lnTo>
                      <a:pt x="672" y="332"/>
                    </a:lnTo>
                    <a:cubicBezTo>
                      <a:pt x="673" y="333"/>
                      <a:pt x="673" y="334"/>
                      <a:pt x="673" y="335"/>
                    </a:cubicBezTo>
                    <a:lnTo>
                      <a:pt x="679" y="363"/>
                    </a:lnTo>
                    <a:lnTo>
                      <a:pt x="673" y="357"/>
                    </a:lnTo>
                    <a:lnTo>
                      <a:pt x="722" y="367"/>
                    </a:lnTo>
                    <a:lnTo>
                      <a:pt x="758" y="374"/>
                    </a:lnTo>
                    <a:lnTo>
                      <a:pt x="784" y="380"/>
                    </a:lnTo>
                    <a:lnTo>
                      <a:pt x="802" y="383"/>
                    </a:lnTo>
                    <a:lnTo>
                      <a:pt x="812" y="385"/>
                    </a:lnTo>
                    <a:lnTo>
                      <a:pt x="819" y="387"/>
                    </a:lnTo>
                    <a:lnTo>
                      <a:pt x="816" y="386"/>
                    </a:lnTo>
                    <a:lnTo>
                      <a:pt x="818" y="386"/>
                    </a:lnTo>
                    <a:cubicBezTo>
                      <a:pt x="823" y="386"/>
                      <a:pt x="826" y="390"/>
                      <a:pt x="826" y="394"/>
                    </a:cubicBezTo>
                    <a:lnTo>
                      <a:pt x="826" y="420"/>
                    </a:lnTo>
                    <a:lnTo>
                      <a:pt x="826" y="440"/>
                    </a:lnTo>
                    <a:lnTo>
                      <a:pt x="826" y="463"/>
                    </a:lnTo>
                    <a:lnTo>
                      <a:pt x="826" y="472"/>
                    </a:lnTo>
                    <a:lnTo>
                      <a:pt x="826" y="473"/>
                    </a:lnTo>
                    <a:cubicBezTo>
                      <a:pt x="826" y="477"/>
                      <a:pt x="824" y="481"/>
                      <a:pt x="820" y="481"/>
                    </a:cubicBezTo>
                    <a:lnTo>
                      <a:pt x="769" y="488"/>
                    </a:lnTo>
                    <a:lnTo>
                      <a:pt x="729" y="493"/>
                    </a:lnTo>
                    <a:lnTo>
                      <a:pt x="701" y="496"/>
                    </a:lnTo>
                    <a:lnTo>
                      <a:pt x="684" y="499"/>
                    </a:lnTo>
                    <a:lnTo>
                      <a:pt x="671" y="500"/>
                    </a:lnTo>
                    <a:lnTo>
                      <a:pt x="666" y="501"/>
                    </a:lnTo>
                    <a:cubicBezTo>
                      <a:pt x="665" y="501"/>
                      <a:pt x="665" y="501"/>
                      <a:pt x="664" y="501"/>
                    </a:cubicBezTo>
                    <a:lnTo>
                      <a:pt x="662" y="501"/>
                    </a:lnTo>
                    <a:lnTo>
                      <a:pt x="670" y="495"/>
                    </a:lnTo>
                    <a:lnTo>
                      <a:pt x="665" y="523"/>
                    </a:lnTo>
                    <a:lnTo>
                      <a:pt x="660" y="544"/>
                    </a:lnTo>
                    <a:lnTo>
                      <a:pt x="659" y="538"/>
                    </a:lnTo>
                    <a:lnTo>
                      <a:pt x="685" y="580"/>
                    </a:lnTo>
                    <a:lnTo>
                      <a:pt x="704" y="612"/>
                    </a:lnTo>
                    <a:lnTo>
                      <a:pt x="718" y="635"/>
                    </a:lnTo>
                    <a:lnTo>
                      <a:pt x="727" y="650"/>
                    </a:lnTo>
                    <a:lnTo>
                      <a:pt x="736" y="664"/>
                    </a:lnTo>
                    <a:lnTo>
                      <a:pt x="738" y="667"/>
                    </a:lnTo>
                    <a:cubicBezTo>
                      <a:pt x="739" y="669"/>
                      <a:pt x="739" y="672"/>
                      <a:pt x="737" y="675"/>
                    </a:cubicBezTo>
                    <a:lnTo>
                      <a:pt x="720" y="704"/>
                    </a:lnTo>
                    <a:lnTo>
                      <a:pt x="713" y="718"/>
                    </a:lnTo>
                    <a:cubicBezTo>
                      <a:pt x="712" y="719"/>
                      <a:pt x="712" y="719"/>
                      <a:pt x="712" y="719"/>
                    </a:cubicBezTo>
                    <a:lnTo>
                      <a:pt x="708" y="724"/>
                    </a:lnTo>
                    <a:lnTo>
                      <a:pt x="709" y="719"/>
                    </a:lnTo>
                    <a:lnTo>
                      <a:pt x="709" y="720"/>
                    </a:lnTo>
                    <a:cubicBezTo>
                      <a:pt x="709" y="723"/>
                      <a:pt x="708" y="725"/>
                      <a:pt x="706" y="727"/>
                    </a:cubicBezTo>
                    <a:cubicBezTo>
                      <a:pt x="704" y="728"/>
                      <a:pt x="701" y="729"/>
                      <a:pt x="699" y="728"/>
                    </a:cubicBezTo>
                    <a:lnTo>
                      <a:pt x="650" y="711"/>
                    </a:lnTo>
                    <a:lnTo>
                      <a:pt x="614" y="699"/>
                    </a:lnTo>
                    <a:lnTo>
                      <a:pt x="588" y="690"/>
                    </a:lnTo>
                    <a:lnTo>
                      <a:pt x="570" y="684"/>
                    </a:lnTo>
                    <a:lnTo>
                      <a:pt x="560" y="681"/>
                    </a:lnTo>
                    <a:lnTo>
                      <a:pt x="554" y="679"/>
                    </a:lnTo>
                    <a:cubicBezTo>
                      <a:pt x="554" y="679"/>
                      <a:pt x="553" y="679"/>
                      <a:pt x="553" y="679"/>
                    </a:cubicBezTo>
                    <a:lnTo>
                      <a:pt x="551" y="678"/>
                    </a:lnTo>
                    <a:lnTo>
                      <a:pt x="562" y="674"/>
                    </a:lnTo>
                    <a:lnTo>
                      <a:pt x="549" y="700"/>
                    </a:lnTo>
                    <a:lnTo>
                      <a:pt x="539" y="720"/>
                    </a:lnTo>
                    <a:lnTo>
                      <a:pt x="528" y="743"/>
                    </a:lnTo>
                    <a:lnTo>
                      <a:pt x="524" y="752"/>
                    </a:lnTo>
                    <a:cubicBezTo>
                      <a:pt x="523" y="753"/>
                      <a:pt x="523" y="753"/>
                      <a:pt x="522" y="754"/>
                    </a:cubicBezTo>
                    <a:lnTo>
                      <a:pt x="521" y="755"/>
                    </a:lnTo>
                    <a:lnTo>
                      <a:pt x="520" y="743"/>
                    </a:lnTo>
                    <a:lnTo>
                      <a:pt x="559" y="772"/>
                    </a:lnTo>
                    <a:lnTo>
                      <a:pt x="588" y="794"/>
                    </a:lnTo>
                    <a:lnTo>
                      <a:pt x="608" y="810"/>
                    </a:lnTo>
                    <a:lnTo>
                      <a:pt x="622" y="821"/>
                    </a:lnTo>
                    <a:lnTo>
                      <a:pt x="635" y="831"/>
                    </a:lnTo>
                    <a:lnTo>
                      <a:pt x="634" y="830"/>
                    </a:lnTo>
                    <a:lnTo>
                      <a:pt x="636" y="831"/>
                    </a:lnTo>
                    <a:cubicBezTo>
                      <a:pt x="640" y="833"/>
                      <a:pt x="641" y="837"/>
                      <a:pt x="640" y="841"/>
                    </a:cubicBezTo>
                    <a:lnTo>
                      <a:pt x="631" y="871"/>
                    </a:lnTo>
                    <a:lnTo>
                      <a:pt x="621" y="901"/>
                    </a:lnTo>
                    <a:cubicBezTo>
                      <a:pt x="620" y="904"/>
                      <a:pt x="618" y="906"/>
                      <a:pt x="615" y="906"/>
                    </a:cubicBezTo>
                    <a:lnTo>
                      <a:pt x="567" y="916"/>
                    </a:lnTo>
                    <a:lnTo>
                      <a:pt x="531" y="923"/>
                    </a:lnTo>
                    <a:lnTo>
                      <a:pt x="505" y="928"/>
                    </a:lnTo>
                    <a:lnTo>
                      <a:pt x="487" y="931"/>
                    </a:lnTo>
                    <a:lnTo>
                      <a:pt x="477" y="933"/>
                    </a:lnTo>
                    <a:lnTo>
                      <a:pt x="472" y="935"/>
                    </a:lnTo>
                    <a:cubicBezTo>
                      <a:pt x="471" y="935"/>
                      <a:pt x="470" y="935"/>
                      <a:pt x="469" y="935"/>
                    </a:cubicBezTo>
                    <a:lnTo>
                      <a:pt x="467" y="935"/>
                    </a:lnTo>
                    <a:lnTo>
                      <a:pt x="475" y="927"/>
                    </a:lnTo>
                    <a:lnTo>
                      <a:pt x="475" y="953"/>
                    </a:lnTo>
                    <a:lnTo>
                      <a:pt x="475" y="973"/>
                    </a:lnTo>
                    <a:lnTo>
                      <a:pt x="475" y="996"/>
                    </a:lnTo>
                    <a:lnTo>
                      <a:pt x="475" y="1005"/>
                    </a:lnTo>
                    <a:lnTo>
                      <a:pt x="475" y="1006"/>
                    </a:lnTo>
                    <a:lnTo>
                      <a:pt x="469" y="999"/>
                    </a:lnTo>
                    <a:lnTo>
                      <a:pt x="517" y="1009"/>
                    </a:lnTo>
                    <a:lnTo>
                      <a:pt x="553" y="1016"/>
                    </a:lnTo>
                    <a:lnTo>
                      <a:pt x="579" y="1022"/>
                    </a:lnTo>
                    <a:lnTo>
                      <a:pt x="597" y="1025"/>
                    </a:lnTo>
                    <a:lnTo>
                      <a:pt x="607" y="1027"/>
                    </a:lnTo>
                    <a:lnTo>
                      <a:pt x="614" y="1029"/>
                    </a:lnTo>
                    <a:lnTo>
                      <a:pt x="611" y="1028"/>
                    </a:lnTo>
                    <a:lnTo>
                      <a:pt x="613" y="1028"/>
                    </a:lnTo>
                    <a:cubicBezTo>
                      <a:pt x="617" y="1028"/>
                      <a:pt x="620" y="1031"/>
                      <a:pt x="621" y="1034"/>
                    </a:cubicBezTo>
                    <a:lnTo>
                      <a:pt x="631" y="1064"/>
                    </a:lnTo>
                    <a:lnTo>
                      <a:pt x="640" y="1093"/>
                    </a:lnTo>
                    <a:cubicBezTo>
                      <a:pt x="641" y="1096"/>
                      <a:pt x="640" y="1100"/>
                      <a:pt x="637" y="1102"/>
                    </a:cubicBezTo>
                    <a:lnTo>
                      <a:pt x="598" y="1131"/>
                    </a:lnTo>
                    <a:lnTo>
                      <a:pt x="569" y="1153"/>
                    </a:lnTo>
                    <a:lnTo>
                      <a:pt x="549" y="1169"/>
                    </a:lnTo>
                    <a:lnTo>
                      <a:pt x="535" y="1180"/>
                    </a:lnTo>
                    <a:lnTo>
                      <a:pt x="522" y="1190"/>
                    </a:lnTo>
                    <a:cubicBezTo>
                      <a:pt x="522" y="1190"/>
                      <a:pt x="522" y="1190"/>
                      <a:pt x="521" y="1191"/>
                    </a:cubicBezTo>
                    <a:lnTo>
                      <a:pt x="519" y="1192"/>
                    </a:lnTo>
                    <a:lnTo>
                      <a:pt x="522" y="1181"/>
                    </a:lnTo>
                    <a:lnTo>
                      <a:pt x="535" y="1204"/>
                    </a:lnTo>
                    <a:lnTo>
                      <a:pt x="545" y="1220"/>
                    </a:lnTo>
                    <a:lnTo>
                      <a:pt x="556" y="1241"/>
                    </a:lnTo>
                    <a:lnTo>
                      <a:pt x="561" y="1249"/>
                    </a:lnTo>
                    <a:lnTo>
                      <a:pt x="559" y="1247"/>
                    </a:lnTo>
                    <a:lnTo>
                      <a:pt x="560" y="1248"/>
                    </a:lnTo>
                    <a:lnTo>
                      <a:pt x="552" y="1246"/>
                    </a:lnTo>
                    <a:lnTo>
                      <a:pt x="601" y="1230"/>
                    </a:lnTo>
                    <a:lnTo>
                      <a:pt x="637" y="1218"/>
                    </a:lnTo>
                    <a:lnTo>
                      <a:pt x="663" y="1209"/>
                    </a:lnTo>
                    <a:lnTo>
                      <a:pt x="681" y="1203"/>
                    </a:lnTo>
                    <a:lnTo>
                      <a:pt x="691" y="1200"/>
                    </a:lnTo>
                    <a:lnTo>
                      <a:pt x="697" y="1198"/>
                    </a:lnTo>
                    <a:lnTo>
                      <a:pt x="696" y="1198"/>
                    </a:lnTo>
                    <a:lnTo>
                      <a:pt x="698" y="1197"/>
                    </a:lnTo>
                    <a:cubicBezTo>
                      <a:pt x="702" y="1195"/>
                      <a:pt x="706" y="1197"/>
                      <a:pt x="708" y="1200"/>
                    </a:cubicBezTo>
                    <a:lnTo>
                      <a:pt x="723" y="1225"/>
                    </a:lnTo>
                    <a:lnTo>
                      <a:pt x="722" y="1224"/>
                    </a:lnTo>
                    <a:lnTo>
                      <a:pt x="746" y="1248"/>
                    </a:lnTo>
                    <a:cubicBezTo>
                      <a:pt x="748" y="1250"/>
                      <a:pt x="749" y="1253"/>
                      <a:pt x="748" y="1256"/>
                    </a:cubicBezTo>
                    <a:lnTo>
                      <a:pt x="732" y="1302"/>
                    </a:lnTo>
                    <a:lnTo>
                      <a:pt x="720" y="1336"/>
                    </a:lnTo>
                    <a:lnTo>
                      <a:pt x="711" y="1361"/>
                    </a:lnTo>
                    <a:lnTo>
                      <a:pt x="705" y="1378"/>
                    </a:lnTo>
                    <a:lnTo>
                      <a:pt x="702" y="1388"/>
                    </a:lnTo>
                    <a:lnTo>
                      <a:pt x="700" y="1393"/>
                    </a:lnTo>
                    <a:lnTo>
                      <a:pt x="699" y="1396"/>
                    </a:lnTo>
                    <a:lnTo>
                      <a:pt x="696" y="1386"/>
                    </a:lnTo>
                    <a:lnTo>
                      <a:pt x="718" y="1399"/>
                    </a:lnTo>
                    <a:lnTo>
                      <a:pt x="735" y="1409"/>
                    </a:lnTo>
                    <a:lnTo>
                      <a:pt x="755" y="1419"/>
                    </a:lnTo>
                    <a:lnTo>
                      <a:pt x="762" y="1424"/>
                    </a:lnTo>
                    <a:cubicBezTo>
                      <a:pt x="763" y="1424"/>
                      <a:pt x="764" y="1424"/>
                      <a:pt x="764" y="1425"/>
                    </a:cubicBezTo>
                    <a:lnTo>
                      <a:pt x="765" y="1426"/>
                    </a:lnTo>
                    <a:lnTo>
                      <a:pt x="753" y="1426"/>
                    </a:lnTo>
                    <a:lnTo>
                      <a:pt x="785" y="1387"/>
                    </a:lnTo>
                    <a:lnTo>
                      <a:pt x="810" y="1358"/>
                    </a:lnTo>
                    <a:lnTo>
                      <a:pt x="827" y="1337"/>
                    </a:lnTo>
                    <a:lnTo>
                      <a:pt x="839" y="1323"/>
                    </a:lnTo>
                    <a:lnTo>
                      <a:pt x="849" y="1311"/>
                    </a:lnTo>
                    <a:lnTo>
                      <a:pt x="852" y="1308"/>
                    </a:lnTo>
                    <a:cubicBezTo>
                      <a:pt x="854" y="1305"/>
                      <a:pt x="858" y="1305"/>
                      <a:pt x="861" y="1306"/>
                    </a:cubicBezTo>
                    <a:lnTo>
                      <a:pt x="890" y="1319"/>
                    </a:lnTo>
                    <a:lnTo>
                      <a:pt x="888" y="1319"/>
                    </a:lnTo>
                    <a:lnTo>
                      <a:pt x="917" y="1325"/>
                    </a:lnTo>
                    <a:cubicBezTo>
                      <a:pt x="920" y="1325"/>
                      <a:pt x="923" y="1328"/>
                      <a:pt x="923" y="1331"/>
                    </a:cubicBezTo>
                    <a:lnTo>
                      <a:pt x="930" y="1380"/>
                    </a:lnTo>
                    <a:lnTo>
                      <a:pt x="935" y="1417"/>
                    </a:lnTo>
                    <a:lnTo>
                      <a:pt x="938" y="1444"/>
                    </a:lnTo>
                    <a:lnTo>
                      <a:pt x="941" y="1461"/>
                    </a:lnTo>
                    <a:lnTo>
                      <a:pt x="942" y="1472"/>
                    </a:lnTo>
                    <a:lnTo>
                      <a:pt x="943" y="1477"/>
                    </a:lnTo>
                    <a:cubicBezTo>
                      <a:pt x="943" y="1478"/>
                      <a:pt x="943" y="1478"/>
                      <a:pt x="943" y="1478"/>
                    </a:cubicBezTo>
                    <a:lnTo>
                      <a:pt x="943" y="1480"/>
                    </a:lnTo>
                    <a:lnTo>
                      <a:pt x="935" y="1472"/>
                    </a:lnTo>
                    <a:lnTo>
                      <a:pt x="964" y="1472"/>
                    </a:lnTo>
                    <a:lnTo>
                      <a:pt x="985" y="1472"/>
                    </a:lnTo>
                    <a:lnTo>
                      <a:pt x="1001" y="1472"/>
                    </a:lnTo>
                    <a:lnTo>
                      <a:pt x="1011" y="1472"/>
                    </a:lnTo>
                    <a:lnTo>
                      <a:pt x="1021" y="1472"/>
                    </a:lnTo>
                    <a:lnTo>
                      <a:pt x="1022" y="1472"/>
                    </a:lnTo>
                    <a:lnTo>
                      <a:pt x="1015" y="1479"/>
                    </a:lnTo>
                    <a:lnTo>
                      <a:pt x="1022" y="1430"/>
                    </a:lnTo>
                    <a:lnTo>
                      <a:pt x="1027" y="1393"/>
                    </a:lnTo>
                    <a:lnTo>
                      <a:pt x="1030" y="1368"/>
                    </a:lnTo>
                    <a:lnTo>
                      <a:pt x="1033" y="1350"/>
                    </a:lnTo>
                    <a:lnTo>
                      <a:pt x="1033" y="1340"/>
                    </a:lnTo>
                    <a:lnTo>
                      <a:pt x="1035" y="1333"/>
                    </a:lnTo>
                    <a:lnTo>
                      <a:pt x="1034" y="1334"/>
                    </a:lnTo>
                    <a:lnTo>
                      <a:pt x="1034" y="1332"/>
                    </a:lnTo>
                    <a:cubicBezTo>
                      <a:pt x="1034" y="1329"/>
                      <a:pt x="1037" y="1325"/>
                      <a:pt x="1041" y="1325"/>
                    </a:cubicBezTo>
                    <a:lnTo>
                      <a:pt x="1070" y="1319"/>
                    </a:lnTo>
                    <a:lnTo>
                      <a:pt x="1068" y="1319"/>
                    </a:lnTo>
                    <a:lnTo>
                      <a:pt x="1097" y="1306"/>
                    </a:lnTo>
                    <a:cubicBezTo>
                      <a:pt x="1100" y="1305"/>
                      <a:pt x="1104" y="1306"/>
                      <a:pt x="1107" y="1308"/>
                    </a:cubicBezTo>
                    <a:lnTo>
                      <a:pt x="1139" y="1347"/>
                    </a:lnTo>
                    <a:lnTo>
                      <a:pt x="1164" y="1376"/>
                    </a:lnTo>
                    <a:lnTo>
                      <a:pt x="1181" y="1397"/>
                    </a:lnTo>
                    <a:lnTo>
                      <a:pt x="1193" y="1411"/>
                    </a:lnTo>
                    <a:lnTo>
                      <a:pt x="1203" y="1425"/>
                    </a:lnTo>
                    <a:lnTo>
                      <a:pt x="1204" y="1426"/>
                    </a:lnTo>
                    <a:lnTo>
                      <a:pt x="1194" y="1425"/>
                    </a:lnTo>
                    <a:lnTo>
                      <a:pt x="1216" y="1412"/>
                    </a:lnTo>
                    <a:lnTo>
                      <a:pt x="1233" y="1402"/>
                    </a:lnTo>
                    <a:lnTo>
                      <a:pt x="1255" y="1390"/>
                    </a:lnTo>
                    <a:lnTo>
                      <a:pt x="1261" y="1387"/>
                    </a:lnTo>
                    <a:lnTo>
                      <a:pt x="1260" y="1388"/>
                    </a:lnTo>
                    <a:lnTo>
                      <a:pt x="1261" y="1387"/>
                    </a:lnTo>
                    <a:lnTo>
                      <a:pt x="1259" y="1395"/>
                    </a:lnTo>
                    <a:lnTo>
                      <a:pt x="1243" y="1349"/>
                    </a:lnTo>
                    <a:lnTo>
                      <a:pt x="1231" y="1315"/>
                    </a:lnTo>
                    <a:lnTo>
                      <a:pt x="1222" y="1290"/>
                    </a:lnTo>
                    <a:lnTo>
                      <a:pt x="1216" y="1273"/>
                    </a:lnTo>
                    <a:lnTo>
                      <a:pt x="1213" y="1263"/>
                    </a:lnTo>
                    <a:lnTo>
                      <a:pt x="1211" y="1258"/>
                    </a:lnTo>
                    <a:lnTo>
                      <a:pt x="1210" y="1257"/>
                    </a:lnTo>
                    <a:cubicBezTo>
                      <a:pt x="1209" y="1254"/>
                      <a:pt x="1209" y="1251"/>
                      <a:pt x="1211" y="1248"/>
                    </a:cubicBezTo>
                    <a:lnTo>
                      <a:pt x="1231" y="1224"/>
                    </a:lnTo>
                    <a:lnTo>
                      <a:pt x="1250" y="1200"/>
                    </a:lnTo>
                    <a:cubicBezTo>
                      <a:pt x="1252" y="1197"/>
                      <a:pt x="1256" y="1196"/>
                      <a:pt x="1259" y="1197"/>
                    </a:cubicBezTo>
                    <a:lnTo>
                      <a:pt x="1304" y="1213"/>
                    </a:lnTo>
                    <a:lnTo>
                      <a:pt x="1338" y="1225"/>
                    </a:lnTo>
                    <a:lnTo>
                      <a:pt x="1363" y="1234"/>
                    </a:lnTo>
                    <a:lnTo>
                      <a:pt x="1379" y="1240"/>
                    </a:lnTo>
                    <a:lnTo>
                      <a:pt x="1389" y="1243"/>
                    </a:lnTo>
                    <a:lnTo>
                      <a:pt x="1394" y="1245"/>
                    </a:lnTo>
                    <a:lnTo>
                      <a:pt x="1397" y="1246"/>
                    </a:lnTo>
                    <a:lnTo>
                      <a:pt x="1386" y="1250"/>
                    </a:lnTo>
                    <a:lnTo>
                      <a:pt x="1399" y="1227"/>
                    </a:lnTo>
                    <a:lnTo>
                      <a:pt x="1410" y="1209"/>
                    </a:lnTo>
                    <a:lnTo>
                      <a:pt x="1420" y="1190"/>
                    </a:lnTo>
                    <a:lnTo>
                      <a:pt x="1424" y="1182"/>
                    </a:lnTo>
                    <a:cubicBezTo>
                      <a:pt x="1425" y="1181"/>
                      <a:pt x="1425" y="1180"/>
                      <a:pt x="1426" y="1180"/>
                    </a:cubicBezTo>
                    <a:lnTo>
                      <a:pt x="1427" y="1179"/>
                    </a:lnTo>
                    <a:lnTo>
                      <a:pt x="1427" y="1191"/>
                    </a:lnTo>
                    <a:lnTo>
                      <a:pt x="1391" y="1162"/>
                    </a:lnTo>
                    <a:lnTo>
                      <a:pt x="1365" y="1140"/>
                    </a:lnTo>
                    <a:lnTo>
                      <a:pt x="1345" y="1124"/>
                    </a:lnTo>
                    <a:lnTo>
                      <a:pt x="1333" y="1112"/>
                    </a:lnTo>
                    <a:lnTo>
                      <a:pt x="1321" y="1103"/>
                    </a:lnTo>
                    <a:lnTo>
                      <a:pt x="1323" y="1104"/>
                    </a:lnTo>
                    <a:lnTo>
                      <a:pt x="1321" y="1103"/>
                    </a:lnTo>
                    <a:cubicBezTo>
                      <a:pt x="1317" y="1101"/>
                      <a:pt x="1316" y="1097"/>
                      <a:pt x="1317" y="1093"/>
                    </a:cubicBezTo>
                    <a:lnTo>
                      <a:pt x="1326" y="1064"/>
                    </a:lnTo>
                    <a:lnTo>
                      <a:pt x="1325" y="1066"/>
                    </a:lnTo>
                    <a:lnTo>
                      <a:pt x="1326" y="1036"/>
                    </a:lnTo>
                    <a:cubicBezTo>
                      <a:pt x="1327" y="1033"/>
                      <a:pt x="1329" y="1029"/>
                      <a:pt x="1333" y="1029"/>
                    </a:cubicBezTo>
                    <a:lnTo>
                      <a:pt x="1381" y="1019"/>
                    </a:lnTo>
                    <a:lnTo>
                      <a:pt x="1417" y="1012"/>
                    </a:lnTo>
                    <a:lnTo>
                      <a:pt x="1443" y="1006"/>
                    </a:lnTo>
                    <a:lnTo>
                      <a:pt x="1461" y="1003"/>
                    </a:lnTo>
                    <a:lnTo>
                      <a:pt x="1471" y="1001"/>
                    </a:lnTo>
                    <a:lnTo>
                      <a:pt x="1476" y="999"/>
                    </a:lnTo>
                    <a:cubicBezTo>
                      <a:pt x="1477" y="999"/>
                      <a:pt x="1478" y="998"/>
                      <a:pt x="1478" y="998"/>
                    </a:cubicBezTo>
                    <a:lnTo>
                      <a:pt x="1480" y="998"/>
                    </a:lnTo>
                    <a:lnTo>
                      <a:pt x="1472" y="1006"/>
                    </a:lnTo>
                    <a:lnTo>
                      <a:pt x="1472" y="980"/>
                    </a:lnTo>
                    <a:lnTo>
                      <a:pt x="1472" y="960"/>
                    </a:lnTo>
                    <a:lnTo>
                      <a:pt x="1472" y="937"/>
                    </a:lnTo>
                    <a:lnTo>
                      <a:pt x="1472" y="928"/>
                    </a:lnTo>
                    <a:lnTo>
                      <a:pt x="1472" y="927"/>
                    </a:lnTo>
                    <a:lnTo>
                      <a:pt x="1479" y="935"/>
                    </a:lnTo>
                    <a:lnTo>
                      <a:pt x="1431" y="925"/>
                    </a:lnTo>
                    <a:lnTo>
                      <a:pt x="1395" y="918"/>
                    </a:lnTo>
                    <a:lnTo>
                      <a:pt x="1369" y="913"/>
                    </a:lnTo>
                    <a:lnTo>
                      <a:pt x="1351" y="910"/>
                    </a:lnTo>
                    <a:lnTo>
                      <a:pt x="1341" y="908"/>
                    </a:lnTo>
                    <a:lnTo>
                      <a:pt x="1334" y="906"/>
                    </a:lnTo>
                    <a:lnTo>
                      <a:pt x="1336" y="906"/>
                    </a:lnTo>
                    <a:lnTo>
                      <a:pt x="1334" y="906"/>
                    </a:lnTo>
                    <a:cubicBezTo>
                      <a:pt x="1330" y="906"/>
                      <a:pt x="1327" y="903"/>
                      <a:pt x="1326" y="899"/>
                    </a:cubicBezTo>
                    <a:lnTo>
                      <a:pt x="1325" y="869"/>
                    </a:lnTo>
                    <a:lnTo>
                      <a:pt x="1326" y="871"/>
                    </a:lnTo>
                    <a:lnTo>
                      <a:pt x="1317" y="841"/>
                    </a:lnTo>
                    <a:cubicBezTo>
                      <a:pt x="1316" y="838"/>
                      <a:pt x="1317" y="834"/>
                      <a:pt x="1319" y="832"/>
                    </a:cubicBezTo>
                    <a:lnTo>
                      <a:pt x="1355" y="803"/>
                    </a:lnTo>
                    <a:lnTo>
                      <a:pt x="1381" y="781"/>
                    </a:lnTo>
                    <a:lnTo>
                      <a:pt x="1401" y="765"/>
                    </a:lnTo>
                    <a:lnTo>
                      <a:pt x="1414" y="754"/>
                    </a:lnTo>
                    <a:lnTo>
                      <a:pt x="1425" y="745"/>
                    </a:lnTo>
                    <a:cubicBezTo>
                      <a:pt x="1426" y="744"/>
                      <a:pt x="1426" y="744"/>
                      <a:pt x="1427" y="743"/>
                    </a:cubicBezTo>
                    <a:lnTo>
                      <a:pt x="1429" y="742"/>
                    </a:lnTo>
                    <a:lnTo>
                      <a:pt x="1425" y="753"/>
                    </a:lnTo>
                    <a:lnTo>
                      <a:pt x="1412" y="727"/>
                    </a:lnTo>
                    <a:lnTo>
                      <a:pt x="1402" y="707"/>
                    </a:lnTo>
                    <a:lnTo>
                      <a:pt x="1391" y="684"/>
                    </a:lnTo>
                    <a:lnTo>
                      <a:pt x="1387" y="675"/>
                    </a:lnTo>
                    <a:lnTo>
                      <a:pt x="1389" y="677"/>
                    </a:lnTo>
                    <a:lnTo>
                      <a:pt x="1388" y="676"/>
                    </a:lnTo>
                    <a:lnTo>
                      <a:pt x="1396" y="678"/>
                    </a:lnTo>
                    <a:lnTo>
                      <a:pt x="1351" y="695"/>
                    </a:lnTo>
                    <a:lnTo>
                      <a:pt x="1317" y="707"/>
                    </a:lnTo>
                    <a:lnTo>
                      <a:pt x="1292" y="716"/>
                    </a:lnTo>
                    <a:lnTo>
                      <a:pt x="1276" y="722"/>
                    </a:lnTo>
                    <a:lnTo>
                      <a:pt x="1266" y="725"/>
                    </a:lnTo>
                    <a:lnTo>
                      <a:pt x="1261" y="727"/>
                    </a:lnTo>
                    <a:lnTo>
                      <a:pt x="1260" y="728"/>
                    </a:lnTo>
                    <a:cubicBezTo>
                      <a:pt x="1257" y="729"/>
                      <a:pt x="1253" y="729"/>
                      <a:pt x="1251" y="726"/>
                    </a:cubicBezTo>
                    <a:lnTo>
                      <a:pt x="1232" y="706"/>
                    </a:lnTo>
                    <a:lnTo>
                      <a:pt x="1212" y="686"/>
                    </a:lnTo>
                    <a:cubicBezTo>
                      <a:pt x="1210" y="684"/>
                      <a:pt x="1209" y="681"/>
                      <a:pt x="1210" y="678"/>
                    </a:cubicBezTo>
                    <a:lnTo>
                      <a:pt x="1226" y="632"/>
                    </a:lnTo>
                    <a:lnTo>
                      <a:pt x="1238" y="598"/>
                    </a:lnTo>
                    <a:lnTo>
                      <a:pt x="1247" y="574"/>
                    </a:lnTo>
                    <a:lnTo>
                      <a:pt x="1253" y="557"/>
                    </a:lnTo>
                    <a:lnTo>
                      <a:pt x="1256" y="547"/>
                    </a:lnTo>
                    <a:lnTo>
                      <a:pt x="1258" y="541"/>
                    </a:lnTo>
                    <a:lnTo>
                      <a:pt x="1259" y="539"/>
                    </a:lnTo>
                    <a:lnTo>
                      <a:pt x="1262" y="549"/>
                    </a:lnTo>
                    <a:lnTo>
                      <a:pt x="1240" y="536"/>
                    </a:lnTo>
                    <a:lnTo>
                      <a:pt x="1223" y="526"/>
                    </a:lnTo>
                    <a:lnTo>
                      <a:pt x="1203" y="514"/>
                    </a:lnTo>
                    <a:lnTo>
                      <a:pt x="1196" y="511"/>
                    </a:lnTo>
                    <a:cubicBezTo>
                      <a:pt x="1195" y="510"/>
                      <a:pt x="1194" y="510"/>
                      <a:pt x="1194" y="509"/>
                    </a:cubicBezTo>
                    <a:lnTo>
                      <a:pt x="1193" y="508"/>
                    </a:lnTo>
                    <a:lnTo>
                      <a:pt x="1204" y="508"/>
                    </a:lnTo>
                    <a:lnTo>
                      <a:pt x="1172" y="544"/>
                    </a:lnTo>
                    <a:lnTo>
                      <a:pt x="1147" y="571"/>
                    </a:lnTo>
                    <a:lnTo>
                      <a:pt x="1130" y="590"/>
                    </a:lnTo>
                    <a:lnTo>
                      <a:pt x="1118" y="603"/>
                    </a:lnTo>
                    <a:lnTo>
                      <a:pt x="1109" y="615"/>
                    </a:lnTo>
                    <a:lnTo>
                      <a:pt x="1106" y="617"/>
                    </a:lnTo>
                    <a:cubicBezTo>
                      <a:pt x="1104" y="619"/>
                      <a:pt x="1102" y="620"/>
                      <a:pt x="1099" y="619"/>
                    </a:cubicBezTo>
                    <a:lnTo>
                      <a:pt x="1070" y="614"/>
                    </a:lnTo>
                    <a:lnTo>
                      <a:pt x="1041" y="609"/>
                    </a:lnTo>
                    <a:cubicBezTo>
                      <a:pt x="1038" y="609"/>
                      <a:pt x="1035" y="606"/>
                      <a:pt x="1035" y="603"/>
                    </a:cubicBezTo>
                    <a:lnTo>
                      <a:pt x="1028" y="554"/>
                    </a:lnTo>
                    <a:lnTo>
                      <a:pt x="1023" y="517"/>
                    </a:lnTo>
                    <a:lnTo>
                      <a:pt x="1020" y="490"/>
                    </a:lnTo>
                    <a:lnTo>
                      <a:pt x="1018" y="473"/>
                    </a:lnTo>
                    <a:lnTo>
                      <a:pt x="1016" y="463"/>
                    </a:lnTo>
                    <a:lnTo>
                      <a:pt x="1015" y="457"/>
                    </a:lnTo>
                    <a:cubicBezTo>
                      <a:pt x="1014" y="456"/>
                      <a:pt x="1014" y="456"/>
                      <a:pt x="1014" y="455"/>
                    </a:cubicBezTo>
                    <a:lnTo>
                      <a:pt x="1014" y="453"/>
                    </a:lnTo>
                    <a:lnTo>
                      <a:pt x="1022" y="461"/>
                    </a:lnTo>
                    <a:lnTo>
                      <a:pt x="993" y="461"/>
                    </a:lnTo>
                    <a:lnTo>
                      <a:pt x="972" y="461"/>
                    </a:lnTo>
                    <a:lnTo>
                      <a:pt x="956" y="461"/>
                    </a:lnTo>
                    <a:lnTo>
                      <a:pt x="946" y="461"/>
                    </a:lnTo>
                    <a:lnTo>
                      <a:pt x="936" y="461"/>
                    </a:lnTo>
                    <a:lnTo>
                      <a:pt x="935" y="461"/>
                    </a:lnTo>
                    <a:lnTo>
                      <a:pt x="943" y="455"/>
                    </a:lnTo>
                    <a:lnTo>
                      <a:pt x="936" y="504"/>
                    </a:lnTo>
                    <a:lnTo>
                      <a:pt x="931" y="541"/>
                    </a:lnTo>
                    <a:lnTo>
                      <a:pt x="928" y="566"/>
                    </a:lnTo>
                    <a:lnTo>
                      <a:pt x="926" y="584"/>
                    </a:lnTo>
                    <a:lnTo>
                      <a:pt x="924" y="595"/>
                    </a:lnTo>
                    <a:lnTo>
                      <a:pt x="923" y="601"/>
                    </a:lnTo>
                    <a:lnTo>
                      <a:pt x="923" y="599"/>
                    </a:lnTo>
                    <a:lnTo>
                      <a:pt x="923" y="601"/>
                    </a:lnTo>
                    <a:cubicBezTo>
                      <a:pt x="923" y="605"/>
                      <a:pt x="921" y="609"/>
                      <a:pt x="917" y="609"/>
                    </a:cubicBezTo>
                    <a:lnTo>
                      <a:pt x="888" y="614"/>
                    </a:lnTo>
                    <a:lnTo>
                      <a:pt x="859" y="619"/>
                    </a:lnTo>
                    <a:cubicBezTo>
                      <a:pt x="854" y="620"/>
                      <a:pt x="850" y="617"/>
                      <a:pt x="850" y="613"/>
                    </a:cubicBezTo>
                    <a:cubicBezTo>
                      <a:pt x="849" y="608"/>
                      <a:pt x="852" y="604"/>
                      <a:pt x="856" y="604"/>
                    </a:cubicBezTo>
                    <a:lnTo>
                      <a:pt x="885" y="599"/>
                    </a:lnTo>
                    <a:lnTo>
                      <a:pt x="914" y="594"/>
                    </a:lnTo>
                    <a:lnTo>
                      <a:pt x="907" y="601"/>
                    </a:lnTo>
                    <a:lnTo>
                      <a:pt x="907" y="599"/>
                    </a:lnTo>
                    <a:cubicBezTo>
                      <a:pt x="907" y="599"/>
                      <a:pt x="907" y="599"/>
                      <a:pt x="908" y="598"/>
                    </a:cubicBezTo>
                    <a:lnTo>
                      <a:pt x="909" y="592"/>
                    </a:lnTo>
                    <a:lnTo>
                      <a:pt x="911" y="583"/>
                    </a:lnTo>
                    <a:lnTo>
                      <a:pt x="913" y="565"/>
                    </a:lnTo>
                    <a:lnTo>
                      <a:pt x="916" y="538"/>
                    </a:lnTo>
                    <a:lnTo>
                      <a:pt x="921" y="501"/>
                    </a:lnTo>
                    <a:lnTo>
                      <a:pt x="928" y="452"/>
                    </a:lnTo>
                    <a:cubicBezTo>
                      <a:pt x="928" y="448"/>
                      <a:pt x="931" y="445"/>
                      <a:pt x="935" y="445"/>
                    </a:cubicBezTo>
                    <a:lnTo>
                      <a:pt x="936" y="445"/>
                    </a:lnTo>
                    <a:lnTo>
                      <a:pt x="946" y="445"/>
                    </a:lnTo>
                    <a:lnTo>
                      <a:pt x="956" y="445"/>
                    </a:lnTo>
                    <a:lnTo>
                      <a:pt x="972" y="445"/>
                    </a:lnTo>
                    <a:lnTo>
                      <a:pt x="993" y="445"/>
                    </a:lnTo>
                    <a:lnTo>
                      <a:pt x="1022" y="445"/>
                    </a:lnTo>
                    <a:cubicBezTo>
                      <a:pt x="1027" y="445"/>
                      <a:pt x="1030" y="449"/>
                      <a:pt x="1030" y="453"/>
                    </a:cubicBezTo>
                    <a:lnTo>
                      <a:pt x="1030" y="455"/>
                    </a:lnTo>
                    <a:lnTo>
                      <a:pt x="1030" y="454"/>
                    </a:lnTo>
                    <a:lnTo>
                      <a:pt x="1031" y="460"/>
                    </a:lnTo>
                    <a:lnTo>
                      <a:pt x="1033" y="472"/>
                    </a:lnTo>
                    <a:lnTo>
                      <a:pt x="1035" y="489"/>
                    </a:lnTo>
                    <a:lnTo>
                      <a:pt x="1038" y="514"/>
                    </a:lnTo>
                    <a:lnTo>
                      <a:pt x="1043" y="551"/>
                    </a:lnTo>
                    <a:lnTo>
                      <a:pt x="1050" y="600"/>
                    </a:lnTo>
                    <a:lnTo>
                      <a:pt x="1044" y="594"/>
                    </a:lnTo>
                    <a:lnTo>
                      <a:pt x="1073" y="599"/>
                    </a:lnTo>
                    <a:lnTo>
                      <a:pt x="1102" y="604"/>
                    </a:lnTo>
                    <a:lnTo>
                      <a:pt x="1095" y="606"/>
                    </a:lnTo>
                    <a:lnTo>
                      <a:pt x="1096" y="604"/>
                    </a:lnTo>
                    <a:lnTo>
                      <a:pt x="1107" y="592"/>
                    </a:lnTo>
                    <a:lnTo>
                      <a:pt x="1118" y="579"/>
                    </a:lnTo>
                    <a:lnTo>
                      <a:pt x="1136" y="560"/>
                    </a:lnTo>
                    <a:lnTo>
                      <a:pt x="1160" y="533"/>
                    </a:lnTo>
                    <a:lnTo>
                      <a:pt x="1192" y="497"/>
                    </a:lnTo>
                    <a:cubicBezTo>
                      <a:pt x="1194" y="495"/>
                      <a:pt x="1196" y="495"/>
                      <a:pt x="1198" y="494"/>
                    </a:cubicBezTo>
                    <a:cubicBezTo>
                      <a:pt x="1200" y="494"/>
                      <a:pt x="1203" y="495"/>
                      <a:pt x="1204" y="497"/>
                    </a:cubicBezTo>
                    <a:lnTo>
                      <a:pt x="1205" y="498"/>
                    </a:lnTo>
                    <a:lnTo>
                      <a:pt x="1203" y="496"/>
                    </a:lnTo>
                    <a:lnTo>
                      <a:pt x="1212" y="501"/>
                    </a:lnTo>
                    <a:lnTo>
                      <a:pt x="1232" y="513"/>
                    </a:lnTo>
                    <a:lnTo>
                      <a:pt x="1249" y="523"/>
                    </a:lnTo>
                    <a:lnTo>
                      <a:pt x="1271" y="536"/>
                    </a:lnTo>
                    <a:cubicBezTo>
                      <a:pt x="1274" y="538"/>
                      <a:pt x="1276" y="542"/>
                      <a:pt x="1274" y="546"/>
                    </a:cubicBezTo>
                    <a:lnTo>
                      <a:pt x="1273" y="547"/>
                    </a:lnTo>
                    <a:lnTo>
                      <a:pt x="1271" y="552"/>
                    </a:lnTo>
                    <a:lnTo>
                      <a:pt x="1268" y="562"/>
                    </a:lnTo>
                    <a:lnTo>
                      <a:pt x="1262" y="579"/>
                    </a:lnTo>
                    <a:lnTo>
                      <a:pt x="1253" y="603"/>
                    </a:lnTo>
                    <a:lnTo>
                      <a:pt x="1241" y="637"/>
                    </a:lnTo>
                    <a:lnTo>
                      <a:pt x="1225" y="683"/>
                    </a:lnTo>
                    <a:lnTo>
                      <a:pt x="1223" y="675"/>
                    </a:lnTo>
                    <a:lnTo>
                      <a:pt x="1243" y="695"/>
                    </a:lnTo>
                    <a:lnTo>
                      <a:pt x="1262" y="715"/>
                    </a:lnTo>
                    <a:lnTo>
                      <a:pt x="1253" y="713"/>
                    </a:lnTo>
                    <a:lnTo>
                      <a:pt x="1255" y="712"/>
                    </a:lnTo>
                    <a:lnTo>
                      <a:pt x="1261" y="710"/>
                    </a:lnTo>
                    <a:lnTo>
                      <a:pt x="1271" y="707"/>
                    </a:lnTo>
                    <a:lnTo>
                      <a:pt x="1287" y="701"/>
                    </a:lnTo>
                    <a:lnTo>
                      <a:pt x="1312" y="692"/>
                    </a:lnTo>
                    <a:lnTo>
                      <a:pt x="1346" y="680"/>
                    </a:lnTo>
                    <a:lnTo>
                      <a:pt x="1391" y="663"/>
                    </a:lnTo>
                    <a:cubicBezTo>
                      <a:pt x="1394" y="662"/>
                      <a:pt x="1397" y="663"/>
                      <a:pt x="1399" y="665"/>
                    </a:cubicBezTo>
                    <a:lnTo>
                      <a:pt x="1400" y="666"/>
                    </a:lnTo>
                    <a:cubicBezTo>
                      <a:pt x="1401" y="666"/>
                      <a:pt x="1401" y="667"/>
                      <a:pt x="1402" y="668"/>
                    </a:cubicBezTo>
                    <a:lnTo>
                      <a:pt x="1406" y="677"/>
                    </a:lnTo>
                    <a:lnTo>
                      <a:pt x="1417" y="700"/>
                    </a:lnTo>
                    <a:lnTo>
                      <a:pt x="1427" y="720"/>
                    </a:lnTo>
                    <a:lnTo>
                      <a:pt x="1440" y="746"/>
                    </a:lnTo>
                    <a:cubicBezTo>
                      <a:pt x="1442" y="750"/>
                      <a:pt x="1440" y="755"/>
                      <a:pt x="1436" y="757"/>
                    </a:cubicBezTo>
                    <a:lnTo>
                      <a:pt x="1434" y="758"/>
                    </a:lnTo>
                    <a:lnTo>
                      <a:pt x="1436" y="756"/>
                    </a:lnTo>
                    <a:lnTo>
                      <a:pt x="1425" y="767"/>
                    </a:lnTo>
                    <a:lnTo>
                      <a:pt x="1411" y="778"/>
                    </a:lnTo>
                    <a:lnTo>
                      <a:pt x="1392" y="794"/>
                    </a:lnTo>
                    <a:lnTo>
                      <a:pt x="1365" y="816"/>
                    </a:lnTo>
                    <a:lnTo>
                      <a:pt x="1329" y="845"/>
                    </a:lnTo>
                    <a:lnTo>
                      <a:pt x="1332" y="836"/>
                    </a:lnTo>
                    <a:lnTo>
                      <a:pt x="1341" y="866"/>
                    </a:lnTo>
                    <a:cubicBezTo>
                      <a:pt x="1341" y="867"/>
                      <a:pt x="1341" y="868"/>
                      <a:pt x="1341" y="868"/>
                    </a:cubicBezTo>
                    <a:lnTo>
                      <a:pt x="1342" y="898"/>
                    </a:lnTo>
                    <a:lnTo>
                      <a:pt x="1334" y="890"/>
                    </a:lnTo>
                    <a:lnTo>
                      <a:pt x="1336" y="890"/>
                    </a:lnTo>
                    <a:cubicBezTo>
                      <a:pt x="1337" y="890"/>
                      <a:pt x="1338" y="891"/>
                      <a:pt x="1339" y="891"/>
                    </a:cubicBezTo>
                    <a:lnTo>
                      <a:pt x="1344" y="893"/>
                    </a:lnTo>
                    <a:lnTo>
                      <a:pt x="1354" y="895"/>
                    </a:lnTo>
                    <a:lnTo>
                      <a:pt x="1372" y="898"/>
                    </a:lnTo>
                    <a:lnTo>
                      <a:pt x="1398" y="903"/>
                    </a:lnTo>
                    <a:lnTo>
                      <a:pt x="1434" y="910"/>
                    </a:lnTo>
                    <a:lnTo>
                      <a:pt x="1482" y="920"/>
                    </a:lnTo>
                    <a:cubicBezTo>
                      <a:pt x="1486" y="920"/>
                      <a:pt x="1488" y="924"/>
                      <a:pt x="1488" y="927"/>
                    </a:cubicBezTo>
                    <a:lnTo>
                      <a:pt x="1488" y="928"/>
                    </a:lnTo>
                    <a:lnTo>
                      <a:pt x="1488" y="937"/>
                    </a:lnTo>
                    <a:lnTo>
                      <a:pt x="1488" y="960"/>
                    </a:lnTo>
                    <a:lnTo>
                      <a:pt x="1488" y="980"/>
                    </a:lnTo>
                    <a:lnTo>
                      <a:pt x="1488" y="1006"/>
                    </a:lnTo>
                    <a:cubicBezTo>
                      <a:pt x="1488" y="1011"/>
                      <a:pt x="1485" y="1014"/>
                      <a:pt x="1480" y="1014"/>
                    </a:cubicBezTo>
                    <a:lnTo>
                      <a:pt x="1478" y="1014"/>
                    </a:lnTo>
                    <a:lnTo>
                      <a:pt x="1481" y="1014"/>
                    </a:lnTo>
                    <a:lnTo>
                      <a:pt x="1474" y="1016"/>
                    </a:lnTo>
                    <a:lnTo>
                      <a:pt x="1464" y="1018"/>
                    </a:lnTo>
                    <a:lnTo>
                      <a:pt x="1446" y="1021"/>
                    </a:lnTo>
                    <a:lnTo>
                      <a:pt x="1420" y="1027"/>
                    </a:lnTo>
                    <a:lnTo>
                      <a:pt x="1384" y="1034"/>
                    </a:lnTo>
                    <a:lnTo>
                      <a:pt x="1336" y="1044"/>
                    </a:lnTo>
                    <a:lnTo>
                      <a:pt x="1342" y="1037"/>
                    </a:lnTo>
                    <a:lnTo>
                      <a:pt x="1341" y="1067"/>
                    </a:lnTo>
                    <a:cubicBezTo>
                      <a:pt x="1341" y="1067"/>
                      <a:pt x="1341" y="1068"/>
                      <a:pt x="1341" y="1069"/>
                    </a:cubicBezTo>
                    <a:lnTo>
                      <a:pt x="1332" y="1098"/>
                    </a:lnTo>
                    <a:lnTo>
                      <a:pt x="1328" y="1088"/>
                    </a:lnTo>
                    <a:lnTo>
                      <a:pt x="1330" y="1089"/>
                    </a:lnTo>
                    <a:cubicBezTo>
                      <a:pt x="1331" y="1090"/>
                      <a:pt x="1331" y="1090"/>
                      <a:pt x="1332" y="1090"/>
                    </a:cubicBezTo>
                    <a:lnTo>
                      <a:pt x="1344" y="1101"/>
                    </a:lnTo>
                    <a:lnTo>
                      <a:pt x="1355" y="1111"/>
                    </a:lnTo>
                    <a:lnTo>
                      <a:pt x="1376" y="1127"/>
                    </a:lnTo>
                    <a:lnTo>
                      <a:pt x="1401" y="1149"/>
                    </a:lnTo>
                    <a:lnTo>
                      <a:pt x="1437" y="1178"/>
                    </a:lnTo>
                    <a:cubicBezTo>
                      <a:pt x="1439" y="1180"/>
                      <a:pt x="1440" y="1182"/>
                      <a:pt x="1440" y="1184"/>
                    </a:cubicBezTo>
                    <a:cubicBezTo>
                      <a:pt x="1441" y="1186"/>
                      <a:pt x="1440" y="1189"/>
                      <a:pt x="1438" y="1190"/>
                    </a:cubicBezTo>
                    <a:lnTo>
                      <a:pt x="1437" y="1191"/>
                    </a:lnTo>
                    <a:lnTo>
                      <a:pt x="1439" y="1189"/>
                    </a:lnTo>
                    <a:lnTo>
                      <a:pt x="1434" y="1197"/>
                    </a:lnTo>
                    <a:lnTo>
                      <a:pt x="1423" y="1218"/>
                    </a:lnTo>
                    <a:lnTo>
                      <a:pt x="1413" y="1234"/>
                    </a:lnTo>
                    <a:lnTo>
                      <a:pt x="1400" y="1257"/>
                    </a:lnTo>
                    <a:cubicBezTo>
                      <a:pt x="1398" y="1261"/>
                      <a:pt x="1394" y="1263"/>
                      <a:pt x="1390" y="1261"/>
                    </a:cubicBezTo>
                    <a:lnTo>
                      <a:pt x="1388" y="1260"/>
                    </a:lnTo>
                    <a:lnTo>
                      <a:pt x="1384" y="1258"/>
                    </a:lnTo>
                    <a:lnTo>
                      <a:pt x="1374" y="1255"/>
                    </a:lnTo>
                    <a:lnTo>
                      <a:pt x="1358" y="1249"/>
                    </a:lnTo>
                    <a:lnTo>
                      <a:pt x="1333" y="1240"/>
                    </a:lnTo>
                    <a:lnTo>
                      <a:pt x="1299" y="1228"/>
                    </a:lnTo>
                    <a:lnTo>
                      <a:pt x="1254" y="1212"/>
                    </a:lnTo>
                    <a:lnTo>
                      <a:pt x="1263" y="1209"/>
                    </a:lnTo>
                    <a:lnTo>
                      <a:pt x="1244" y="1235"/>
                    </a:lnTo>
                    <a:lnTo>
                      <a:pt x="1224" y="1259"/>
                    </a:lnTo>
                    <a:lnTo>
                      <a:pt x="1225" y="1250"/>
                    </a:lnTo>
                    <a:lnTo>
                      <a:pt x="1226" y="1252"/>
                    </a:lnTo>
                    <a:lnTo>
                      <a:pt x="1228" y="1258"/>
                    </a:lnTo>
                    <a:lnTo>
                      <a:pt x="1231" y="1268"/>
                    </a:lnTo>
                    <a:lnTo>
                      <a:pt x="1237" y="1285"/>
                    </a:lnTo>
                    <a:lnTo>
                      <a:pt x="1246" y="1310"/>
                    </a:lnTo>
                    <a:lnTo>
                      <a:pt x="1258" y="1344"/>
                    </a:lnTo>
                    <a:lnTo>
                      <a:pt x="1274" y="1390"/>
                    </a:lnTo>
                    <a:cubicBezTo>
                      <a:pt x="1275" y="1393"/>
                      <a:pt x="1274" y="1396"/>
                      <a:pt x="1272" y="1398"/>
                    </a:cubicBezTo>
                    <a:lnTo>
                      <a:pt x="1271" y="1399"/>
                    </a:lnTo>
                    <a:cubicBezTo>
                      <a:pt x="1271" y="1400"/>
                      <a:pt x="1270" y="1400"/>
                      <a:pt x="1269" y="1400"/>
                    </a:cubicBezTo>
                    <a:lnTo>
                      <a:pt x="1262" y="1405"/>
                    </a:lnTo>
                    <a:lnTo>
                      <a:pt x="1242" y="1415"/>
                    </a:lnTo>
                    <a:lnTo>
                      <a:pt x="1225" y="1425"/>
                    </a:lnTo>
                    <a:lnTo>
                      <a:pt x="1203" y="1438"/>
                    </a:lnTo>
                    <a:cubicBezTo>
                      <a:pt x="1199" y="1440"/>
                      <a:pt x="1195" y="1440"/>
                      <a:pt x="1193" y="1437"/>
                    </a:cubicBezTo>
                    <a:lnTo>
                      <a:pt x="1190" y="1434"/>
                    </a:lnTo>
                    <a:lnTo>
                      <a:pt x="1180" y="1422"/>
                    </a:lnTo>
                    <a:lnTo>
                      <a:pt x="1168" y="1408"/>
                    </a:lnTo>
                    <a:lnTo>
                      <a:pt x="1151" y="1387"/>
                    </a:lnTo>
                    <a:lnTo>
                      <a:pt x="1126" y="1358"/>
                    </a:lnTo>
                    <a:lnTo>
                      <a:pt x="1094" y="1319"/>
                    </a:lnTo>
                    <a:lnTo>
                      <a:pt x="1104" y="1321"/>
                    </a:lnTo>
                    <a:lnTo>
                      <a:pt x="1075" y="1334"/>
                    </a:lnTo>
                    <a:cubicBezTo>
                      <a:pt x="1074" y="1334"/>
                      <a:pt x="1074" y="1334"/>
                      <a:pt x="1073" y="1334"/>
                    </a:cubicBezTo>
                    <a:lnTo>
                      <a:pt x="1044" y="1340"/>
                    </a:lnTo>
                    <a:lnTo>
                      <a:pt x="1050" y="1332"/>
                    </a:lnTo>
                    <a:lnTo>
                      <a:pt x="1050" y="1334"/>
                    </a:lnTo>
                    <a:cubicBezTo>
                      <a:pt x="1050" y="1335"/>
                      <a:pt x="1050" y="1335"/>
                      <a:pt x="1050" y="1336"/>
                    </a:cubicBezTo>
                    <a:lnTo>
                      <a:pt x="1049" y="1341"/>
                    </a:lnTo>
                    <a:lnTo>
                      <a:pt x="1048" y="1353"/>
                    </a:lnTo>
                    <a:lnTo>
                      <a:pt x="1045" y="1369"/>
                    </a:lnTo>
                    <a:lnTo>
                      <a:pt x="1042" y="1396"/>
                    </a:lnTo>
                    <a:lnTo>
                      <a:pt x="1037" y="1433"/>
                    </a:lnTo>
                    <a:lnTo>
                      <a:pt x="1030" y="1482"/>
                    </a:lnTo>
                    <a:cubicBezTo>
                      <a:pt x="1030" y="1486"/>
                      <a:pt x="1026" y="1488"/>
                      <a:pt x="1022" y="1488"/>
                    </a:cubicBezTo>
                    <a:lnTo>
                      <a:pt x="1021" y="1488"/>
                    </a:lnTo>
                    <a:lnTo>
                      <a:pt x="1011" y="1488"/>
                    </a:lnTo>
                    <a:lnTo>
                      <a:pt x="1001" y="1488"/>
                    </a:lnTo>
                    <a:lnTo>
                      <a:pt x="985" y="1488"/>
                    </a:lnTo>
                    <a:lnTo>
                      <a:pt x="964" y="1488"/>
                    </a:lnTo>
                    <a:lnTo>
                      <a:pt x="935" y="1488"/>
                    </a:lnTo>
                    <a:cubicBezTo>
                      <a:pt x="931" y="1488"/>
                      <a:pt x="927" y="1485"/>
                      <a:pt x="927" y="1480"/>
                    </a:cubicBezTo>
                    <a:lnTo>
                      <a:pt x="927" y="1478"/>
                    </a:lnTo>
                    <a:lnTo>
                      <a:pt x="928" y="1480"/>
                    </a:lnTo>
                    <a:lnTo>
                      <a:pt x="926" y="1473"/>
                    </a:lnTo>
                    <a:lnTo>
                      <a:pt x="926" y="1464"/>
                    </a:lnTo>
                    <a:lnTo>
                      <a:pt x="923" y="1445"/>
                    </a:lnTo>
                    <a:lnTo>
                      <a:pt x="920" y="1420"/>
                    </a:lnTo>
                    <a:lnTo>
                      <a:pt x="915" y="1383"/>
                    </a:lnTo>
                    <a:lnTo>
                      <a:pt x="908" y="1334"/>
                    </a:lnTo>
                    <a:lnTo>
                      <a:pt x="914" y="1340"/>
                    </a:lnTo>
                    <a:lnTo>
                      <a:pt x="885" y="1334"/>
                    </a:lnTo>
                    <a:cubicBezTo>
                      <a:pt x="884" y="1334"/>
                      <a:pt x="884" y="1334"/>
                      <a:pt x="883" y="1334"/>
                    </a:cubicBezTo>
                    <a:lnTo>
                      <a:pt x="854" y="1321"/>
                    </a:lnTo>
                    <a:lnTo>
                      <a:pt x="863" y="1319"/>
                    </a:lnTo>
                    <a:lnTo>
                      <a:pt x="862" y="1320"/>
                    </a:lnTo>
                    <a:lnTo>
                      <a:pt x="852" y="1334"/>
                    </a:lnTo>
                    <a:lnTo>
                      <a:pt x="840" y="1348"/>
                    </a:lnTo>
                    <a:lnTo>
                      <a:pt x="823" y="1369"/>
                    </a:lnTo>
                    <a:lnTo>
                      <a:pt x="798" y="1398"/>
                    </a:lnTo>
                    <a:lnTo>
                      <a:pt x="766" y="1437"/>
                    </a:lnTo>
                    <a:cubicBezTo>
                      <a:pt x="764" y="1438"/>
                      <a:pt x="762" y="1439"/>
                      <a:pt x="760" y="1439"/>
                    </a:cubicBezTo>
                    <a:cubicBezTo>
                      <a:pt x="758" y="1440"/>
                      <a:pt x="755" y="1439"/>
                      <a:pt x="754" y="1437"/>
                    </a:cubicBezTo>
                    <a:lnTo>
                      <a:pt x="753" y="1436"/>
                    </a:lnTo>
                    <a:lnTo>
                      <a:pt x="754" y="1437"/>
                    </a:lnTo>
                    <a:lnTo>
                      <a:pt x="748" y="1434"/>
                    </a:lnTo>
                    <a:lnTo>
                      <a:pt x="726" y="1422"/>
                    </a:lnTo>
                    <a:lnTo>
                      <a:pt x="709" y="1412"/>
                    </a:lnTo>
                    <a:lnTo>
                      <a:pt x="687" y="1399"/>
                    </a:lnTo>
                    <a:cubicBezTo>
                      <a:pt x="684" y="1397"/>
                      <a:pt x="682" y="1393"/>
                      <a:pt x="684" y="1389"/>
                    </a:cubicBezTo>
                    <a:lnTo>
                      <a:pt x="685" y="1387"/>
                    </a:lnTo>
                    <a:lnTo>
                      <a:pt x="687" y="1383"/>
                    </a:lnTo>
                    <a:lnTo>
                      <a:pt x="690" y="1373"/>
                    </a:lnTo>
                    <a:lnTo>
                      <a:pt x="696" y="1356"/>
                    </a:lnTo>
                    <a:lnTo>
                      <a:pt x="705" y="1331"/>
                    </a:lnTo>
                    <a:lnTo>
                      <a:pt x="717" y="1297"/>
                    </a:lnTo>
                    <a:lnTo>
                      <a:pt x="733" y="1251"/>
                    </a:lnTo>
                    <a:lnTo>
                      <a:pt x="735" y="1259"/>
                    </a:lnTo>
                    <a:lnTo>
                      <a:pt x="711" y="1235"/>
                    </a:lnTo>
                    <a:cubicBezTo>
                      <a:pt x="710" y="1235"/>
                      <a:pt x="710" y="1234"/>
                      <a:pt x="710" y="1234"/>
                    </a:cubicBezTo>
                    <a:lnTo>
                      <a:pt x="695" y="1209"/>
                    </a:lnTo>
                    <a:lnTo>
                      <a:pt x="705" y="1212"/>
                    </a:lnTo>
                    <a:lnTo>
                      <a:pt x="703" y="1213"/>
                    </a:lnTo>
                    <a:cubicBezTo>
                      <a:pt x="703" y="1213"/>
                      <a:pt x="702" y="1213"/>
                      <a:pt x="702" y="1213"/>
                    </a:cubicBezTo>
                    <a:lnTo>
                      <a:pt x="696" y="1215"/>
                    </a:lnTo>
                    <a:lnTo>
                      <a:pt x="686" y="1218"/>
                    </a:lnTo>
                    <a:lnTo>
                      <a:pt x="668" y="1224"/>
                    </a:lnTo>
                    <a:lnTo>
                      <a:pt x="642" y="1233"/>
                    </a:lnTo>
                    <a:lnTo>
                      <a:pt x="606" y="1245"/>
                    </a:lnTo>
                    <a:lnTo>
                      <a:pt x="557" y="1261"/>
                    </a:lnTo>
                    <a:cubicBezTo>
                      <a:pt x="554" y="1262"/>
                      <a:pt x="551" y="1261"/>
                      <a:pt x="549" y="1259"/>
                    </a:cubicBezTo>
                    <a:lnTo>
                      <a:pt x="548" y="1258"/>
                    </a:lnTo>
                    <a:cubicBezTo>
                      <a:pt x="547" y="1258"/>
                      <a:pt x="547" y="1257"/>
                      <a:pt x="546" y="1256"/>
                    </a:cubicBezTo>
                    <a:lnTo>
                      <a:pt x="542" y="1248"/>
                    </a:lnTo>
                    <a:lnTo>
                      <a:pt x="532" y="1229"/>
                    </a:lnTo>
                    <a:lnTo>
                      <a:pt x="521" y="1211"/>
                    </a:lnTo>
                    <a:lnTo>
                      <a:pt x="508" y="1188"/>
                    </a:lnTo>
                    <a:cubicBezTo>
                      <a:pt x="507" y="1186"/>
                      <a:pt x="507" y="1184"/>
                      <a:pt x="508" y="1182"/>
                    </a:cubicBezTo>
                    <a:cubicBezTo>
                      <a:pt x="508" y="1180"/>
                      <a:pt x="510" y="1178"/>
                      <a:pt x="512" y="1177"/>
                    </a:cubicBezTo>
                    <a:lnTo>
                      <a:pt x="514" y="1176"/>
                    </a:lnTo>
                    <a:lnTo>
                      <a:pt x="513" y="1177"/>
                    </a:lnTo>
                    <a:lnTo>
                      <a:pt x="526" y="1167"/>
                    </a:lnTo>
                    <a:lnTo>
                      <a:pt x="539" y="1156"/>
                    </a:lnTo>
                    <a:lnTo>
                      <a:pt x="560" y="1140"/>
                    </a:lnTo>
                    <a:lnTo>
                      <a:pt x="589" y="1118"/>
                    </a:lnTo>
                    <a:lnTo>
                      <a:pt x="628" y="1089"/>
                    </a:lnTo>
                    <a:lnTo>
                      <a:pt x="625" y="1098"/>
                    </a:lnTo>
                    <a:lnTo>
                      <a:pt x="616" y="1069"/>
                    </a:lnTo>
                    <a:lnTo>
                      <a:pt x="606" y="1039"/>
                    </a:lnTo>
                    <a:lnTo>
                      <a:pt x="613" y="1044"/>
                    </a:lnTo>
                    <a:lnTo>
                      <a:pt x="611" y="1044"/>
                    </a:lnTo>
                    <a:cubicBezTo>
                      <a:pt x="611" y="1044"/>
                      <a:pt x="610" y="1044"/>
                      <a:pt x="609" y="1044"/>
                    </a:cubicBezTo>
                    <a:lnTo>
                      <a:pt x="604" y="1042"/>
                    </a:lnTo>
                    <a:lnTo>
                      <a:pt x="594" y="1040"/>
                    </a:lnTo>
                    <a:lnTo>
                      <a:pt x="576" y="1037"/>
                    </a:lnTo>
                    <a:lnTo>
                      <a:pt x="550" y="1031"/>
                    </a:lnTo>
                    <a:lnTo>
                      <a:pt x="514" y="1024"/>
                    </a:lnTo>
                    <a:lnTo>
                      <a:pt x="466" y="1014"/>
                    </a:lnTo>
                    <a:cubicBezTo>
                      <a:pt x="462" y="1014"/>
                      <a:pt x="459" y="1010"/>
                      <a:pt x="459" y="1006"/>
                    </a:cubicBezTo>
                    <a:lnTo>
                      <a:pt x="459" y="1005"/>
                    </a:lnTo>
                    <a:lnTo>
                      <a:pt x="459" y="996"/>
                    </a:lnTo>
                    <a:lnTo>
                      <a:pt x="459" y="973"/>
                    </a:lnTo>
                    <a:lnTo>
                      <a:pt x="459" y="953"/>
                    </a:lnTo>
                    <a:lnTo>
                      <a:pt x="459" y="927"/>
                    </a:lnTo>
                    <a:cubicBezTo>
                      <a:pt x="459" y="923"/>
                      <a:pt x="463" y="919"/>
                      <a:pt x="467" y="919"/>
                    </a:cubicBezTo>
                    <a:lnTo>
                      <a:pt x="469" y="919"/>
                    </a:lnTo>
                    <a:lnTo>
                      <a:pt x="467" y="920"/>
                    </a:lnTo>
                    <a:lnTo>
                      <a:pt x="474" y="918"/>
                    </a:lnTo>
                    <a:lnTo>
                      <a:pt x="484" y="916"/>
                    </a:lnTo>
                    <a:lnTo>
                      <a:pt x="502" y="913"/>
                    </a:lnTo>
                    <a:lnTo>
                      <a:pt x="528" y="908"/>
                    </a:lnTo>
                    <a:lnTo>
                      <a:pt x="564" y="901"/>
                    </a:lnTo>
                    <a:lnTo>
                      <a:pt x="612" y="891"/>
                    </a:lnTo>
                    <a:lnTo>
                      <a:pt x="606" y="896"/>
                    </a:lnTo>
                    <a:lnTo>
                      <a:pt x="616" y="866"/>
                    </a:lnTo>
                    <a:lnTo>
                      <a:pt x="625" y="836"/>
                    </a:lnTo>
                    <a:lnTo>
                      <a:pt x="629" y="846"/>
                    </a:lnTo>
                    <a:lnTo>
                      <a:pt x="627" y="845"/>
                    </a:lnTo>
                    <a:cubicBezTo>
                      <a:pt x="626" y="844"/>
                      <a:pt x="626" y="844"/>
                      <a:pt x="626" y="844"/>
                    </a:cubicBezTo>
                    <a:lnTo>
                      <a:pt x="613" y="834"/>
                    </a:lnTo>
                    <a:lnTo>
                      <a:pt x="598" y="823"/>
                    </a:lnTo>
                    <a:lnTo>
                      <a:pt x="579" y="807"/>
                    </a:lnTo>
                    <a:lnTo>
                      <a:pt x="550" y="785"/>
                    </a:lnTo>
                    <a:lnTo>
                      <a:pt x="511" y="756"/>
                    </a:lnTo>
                    <a:cubicBezTo>
                      <a:pt x="509" y="755"/>
                      <a:pt x="508" y="752"/>
                      <a:pt x="507" y="750"/>
                    </a:cubicBezTo>
                    <a:cubicBezTo>
                      <a:pt x="507" y="748"/>
                      <a:pt x="508" y="745"/>
                      <a:pt x="510" y="744"/>
                    </a:cubicBezTo>
                    <a:lnTo>
                      <a:pt x="511" y="743"/>
                    </a:lnTo>
                    <a:lnTo>
                      <a:pt x="509" y="745"/>
                    </a:lnTo>
                    <a:lnTo>
                      <a:pt x="513" y="736"/>
                    </a:lnTo>
                    <a:lnTo>
                      <a:pt x="524" y="713"/>
                    </a:lnTo>
                    <a:lnTo>
                      <a:pt x="534" y="693"/>
                    </a:lnTo>
                    <a:lnTo>
                      <a:pt x="547" y="667"/>
                    </a:lnTo>
                    <a:cubicBezTo>
                      <a:pt x="549" y="663"/>
                      <a:pt x="554" y="661"/>
                      <a:pt x="558" y="663"/>
                    </a:cubicBezTo>
                    <a:lnTo>
                      <a:pt x="560" y="664"/>
                    </a:lnTo>
                    <a:lnTo>
                      <a:pt x="559" y="664"/>
                    </a:lnTo>
                    <a:lnTo>
                      <a:pt x="565" y="666"/>
                    </a:lnTo>
                    <a:lnTo>
                      <a:pt x="575" y="669"/>
                    </a:lnTo>
                    <a:lnTo>
                      <a:pt x="593" y="675"/>
                    </a:lnTo>
                    <a:lnTo>
                      <a:pt x="619" y="684"/>
                    </a:lnTo>
                    <a:lnTo>
                      <a:pt x="655" y="696"/>
                    </a:lnTo>
                    <a:lnTo>
                      <a:pt x="704" y="713"/>
                    </a:lnTo>
                    <a:lnTo>
                      <a:pt x="693" y="720"/>
                    </a:lnTo>
                    <a:lnTo>
                      <a:pt x="693" y="719"/>
                    </a:lnTo>
                    <a:cubicBezTo>
                      <a:pt x="693" y="718"/>
                      <a:pt x="694" y="716"/>
                      <a:pt x="695" y="714"/>
                    </a:cubicBezTo>
                    <a:lnTo>
                      <a:pt x="699" y="709"/>
                    </a:lnTo>
                    <a:lnTo>
                      <a:pt x="698" y="711"/>
                    </a:lnTo>
                    <a:lnTo>
                      <a:pt x="707" y="695"/>
                    </a:lnTo>
                    <a:lnTo>
                      <a:pt x="724" y="666"/>
                    </a:lnTo>
                    <a:lnTo>
                      <a:pt x="723" y="674"/>
                    </a:lnTo>
                    <a:lnTo>
                      <a:pt x="723" y="673"/>
                    </a:lnTo>
                    <a:lnTo>
                      <a:pt x="714" y="659"/>
                    </a:lnTo>
                    <a:lnTo>
                      <a:pt x="705" y="644"/>
                    </a:lnTo>
                    <a:lnTo>
                      <a:pt x="691" y="621"/>
                    </a:lnTo>
                    <a:lnTo>
                      <a:pt x="672" y="589"/>
                    </a:lnTo>
                    <a:lnTo>
                      <a:pt x="646" y="547"/>
                    </a:lnTo>
                    <a:cubicBezTo>
                      <a:pt x="645" y="545"/>
                      <a:pt x="644" y="543"/>
                      <a:pt x="645" y="541"/>
                    </a:cubicBezTo>
                    <a:lnTo>
                      <a:pt x="650" y="520"/>
                    </a:lnTo>
                    <a:lnTo>
                      <a:pt x="655" y="492"/>
                    </a:lnTo>
                    <a:cubicBezTo>
                      <a:pt x="655" y="488"/>
                      <a:pt x="659" y="485"/>
                      <a:pt x="662" y="485"/>
                    </a:cubicBezTo>
                    <a:lnTo>
                      <a:pt x="664" y="485"/>
                    </a:lnTo>
                    <a:lnTo>
                      <a:pt x="663" y="486"/>
                    </a:lnTo>
                    <a:lnTo>
                      <a:pt x="670" y="484"/>
                    </a:lnTo>
                    <a:lnTo>
                      <a:pt x="681" y="484"/>
                    </a:lnTo>
                    <a:lnTo>
                      <a:pt x="700" y="481"/>
                    </a:lnTo>
                    <a:lnTo>
                      <a:pt x="727" y="478"/>
                    </a:lnTo>
                    <a:lnTo>
                      <a:pt x="766" y="473"/>
                    </a:lnTo>
                    <a:lnTo>
                      <a:pt x="817" y="466"/>
                    </a:lnTo>
                    <a:lnTo>
                      <a:pt x="810" y="473"/>
                    </a:lnTo>
                    <a:lnTo>
                      <a:pt x="810" y="472"/>
                    </a:lnTo>
                    <a:lnTo>
                      <a:pt x="810" y="463"/>
                    </a:lnTo>
                    <a:lnTo>
                      <a:pt x="810" y="440"/>
                    </a:lnTo>
                    <a:lnTo>
                      <a:pt x="810" y="420"/>
                    </a:lnTo>
                    <a:lnTo>
                      <a:pt x="810" y="394"/>
                    </a:lnTo>
                    <a:lnTo>
                      <a:pt x="818" y="402"/>
                    </a:lnTo>
                    <a:lnTo>
                      <a:pt x="816" y="402"/>
                    </a:lnTo>
                    <a:cubicBezTo>
                      <a:pt x="816" y="402"/>
                      <a:pt x="815" y="402"/>
                      <a:pt x="814" y="402"/>
                    </a:cubicBezTo>
                    <a:lnTo>
                      <a:pt x="809" y="400"/>
                    </a:lnTo>
                    <a:lnTo>
                      <a:pt x="799" y="398"/>
                    </a:lnTo>
                    <a:lnTo>
                      <a:pt x="781" y="395"/>
                    </a:lnTo>
                    <a:lnTo>
                      <a:pt x="755" y="389"/>
                    </a:lnTo>
                    <a:lnTo>
                      <a:pt x="719" y="382"/>
                    </a:lnTo>
                    <a:lnTo>
                      <a:pt x="670" y="372"/>
                    </a:lnTo>
                    <a:cubicBezTo>
                      <a:pt x="667" y="372"/>
                      <a:pt x="664" y="369"/>
                      <a:pt x="664" y="366"/>
                    </a:cubicBezTo>
                    <a:lnTo>
                      <a:pt x="658" y="338"/>
                    </a:lnTo>
                    <a:lnTo>
                      <a:pt x="659" y="341"/>
                    </a:lnTo>
                    <a:lnTo>
                      <a:pt x="646" y="320"/>
                    </a:lnTo>
                    <a:cubicBezTo>
                      <a:pt x="644" y="317"/>
                      <a:pt x="644" y="312"/>
                      <a:pt x="647" y="310"/>
                    </a:cubicBezTo>
                    <a:lnTo>
                      <a:pt x="648" y="308"/>
                    </a:lnTo>
                    <a:lnTo>
                      <a:pt x="660" y="295"/>
                    </a:lnTo>
                    <a:lnTo>
                      <a:pt x="673" y="281"/>
                    </a:lnTo>
                    <a:lnTo>
                      <a:pt x="692" y="260"/>
                    </a:lnTo>
                    <a:lnTo>
                      <a:pt x="719" y="230"/>
                    </a:lnTo>
                    <a:lnTo>
                      <a:pt x="754" y="191"/>
                    </a:lnTo>
                    <a:lnTo>
                      <a:pt x="754" y="202"/>
                    </a:lnTo>
                    <a:lnTo>
                      <a:pt x="752" y="201"/>
                    </a:lnTo>
                    <a:lnTo>
                      <a:pt x="747" y="195"/>
                    </a:lnTo>
                    <a:lnTo>
                      <a:pt x="732" y="177"/>
                    </a:lnTo>
                    <a:lnTo>
                      <a:pt x="704" y="143"/>
                    </a:lnTo>
                    <a:lnTo>
                      <a:pt x="714" y="145"/>
                    </a:lnTo>
                    <a:lnTo>
                      <a:pt x="713" y="145"/>
                    </a:lnTo>
                    <a:lnTo>
                      <a:pt x="707" y="149"/>
                    </a:lnTo>
                    <a:lnTo>
                      <a:pt x="697" y="154"/>
                    </a:lnTo>
                    <a:lnTo>
                      <a:pt x="681" y="162"/>
                    </a:lnTo>
                    <a:lnTo>
                      <a:pt x="657" y="174"/>
                    </a:lnTo>
                    <a:lnTo>
                      <a:pt x="623" y="191"/>
                    </a:lnTo>
                    <a:lnTo>
                      <a:pt x="578" y="214"/>
                    </a:lnTo>
                    <a:cubicBezTo>
                      <a:pt x="575" y="215"/>
                      <a:pt x="572" y="215"/>
                      <a:pt x="570" y="213"/>
                    </a:cubicBezTo>
                    <a:lnTo>
                      <a:pt x="551" y="198"/>
                    </a:lnTo>
                    <a:lnTo>
                      <a:pt x="531" y="183"/>
                    </a:lnTo>
                    <a:cubicBezTo>
                      <a:pt x="529" y="181"/>
                      <a:pt x="527" y="179"/>
                      <a:pt x="527" y="176"/>
                    </a:cubicBezTo>
                    <a:lnTo>
                      <a:pt x="527" y="174"/>
                    </a:lnTo>
                    <a:lnTo>
                      <a:pt x="527" y="168"/>
                    </a:lnTo>
                    <a:lnTo>
                      <a:pt x="527" y="156"/>
                    </a:lnTo>
                    <a:lnTo>
                      <a:pt x="527" y="137"/>
                    </a:lnTo>
                    <a:lnTo>
                      <a:pt x="527" y="109"/>
                    </a:lnTo>
                    <a:lnTo>
                      <a:pt x="527" y="70"/>
                    </a:lnTo>
                    <a:lnTo>
                      <a:pt x="527" y="18"/>
                    </a:lnTo>
                    <a:lnTo>
                      <a:pt x="535" y="26"/>
                    </a:lnTo>
                    <a:lnTo>
                      <a:pt x="534" y="26"/>
                    </a:lnTo>
                    <a:lnTo>
                      <a:pt x="524" y="25"/>
                    </a:lnTo>
                    <a:lnTo>
                      <a:pt x="501" y="22"/>
                    </a:lnTo>
                    <a:lnTo>
                      <a:pt x="483" y="19"/>
                    </a:lnTo>
                    <a:lnTo>
                      <a:pt x="457" y="16"/>
                    </a:lnTo>
                    <a:lnTo>
                      <a:pt x="465" y="12"/>
                    </a:lnTo>
                    <a:lnTo>
                      <a:pt x="464" y="13"/>
                    </a:lnTo>
                    <a:lnTo>
                      <a:pt x="462" y="18"/>
                    </a:lnTo>
                    <a:lnTo>
                      <a:pt x="458" y="29"/>
                    </a:lnTo>
                    <a:lnTo>
                      <a:pt x="451" y="46"/>
                    </a:lnTo>
                    <a:lnTo>
                      <a:pt x="440" y="71"/>
                    </a:lnTo>
                    <a:lnTo>
                      <a:pt x="425" y="105"/>
                    </a:lnTo>
                    <a:lnTo>
                      <a:pt x="406" y="151"/>
                    </a:lnTo>
                    <a:cubicBezTo>
                      <a:pt x="405" y="153"/>
                      <a:pt x="402" y="155"/>
                      <a:pt x="399" y="155"/>
                    </a:cubicBezTo>
                    <a:lnTo>
                      <a:pt x="375" y="156"/>
                    </a:lnTo>
                    <a:lnTo>
                      <a:pt x="377" y="156"/>
                    </a:lnTo>
                    <a:lnTo>
                      <a:pt x="353" y="165"/>
                    </a:lnTo>
                    <a:cubicBezTo>
                      <a:pt x="350" y="166"/>
                      <a:pt x="347" y="165"/>
                      <a:pt x="345" y="163"/>
                    </a:cubicBezTo>
                    <a:lnTo>
                      <a:pt x="342" y="160"/>
                    </a:lnTo>
                    <a:lnTo>
                      <a:pt x="332" y="148"/>
                    </a:lnTo>
                    <a:lnTo>
                      <a:pt x="320" y="134"/>
                    </a:lnTo>
                    <a:lnTo>
                      <a:pt x="303" y="113"/>
                    </a:lnTo>
                    <a:lnTo>
                      <a:pt x="278" y="83"/>
                    </a:lnTo>
                    <a:lnTo>
                      <a:pt x="246" y="44"/>
                    </a:lnTo>
                    <a:lnTo>
                      <a:pt x="252" y="46"/>
                    </a:lnTo>
                    <a:lnTo>
                      <a:pt x="251" y="46"/>
                    </a:lnTo>
                    <a:lnTo>
                      <a:pt x="255" y="45"/>
                    </a:lnTo>
                    <a:lnTo>
                      <a:pt x="248" y="50"/>
                    </a:lnTo>
                    <a:lnTo>
                      <a:pt x="227" y="59"/>
                    </a:lnTo>
                    <a:lnTo>
                      <a:pt x="210" y="66"/>
                    </a:lnTo>
                    <a:lnTo>
                      <a:pt x="188" y="76"/>
                    </a:lnTo>
                    <a:lnTo>
                      <a:pt x="192" y="65"/>
                    </a:lnTo>
                    <a:lnTo>
                      <a:pt x="193" y="67"/>
                    </a:lnTo>
                    <a:cubicBezTo>
                      <a:pt x="193" y="67"/>
                      <a:pt x="193" y="68"/>
                      <a:pt x="193" y="68"/>
                    </a:cubicBezTo>
                    <a:lnTo>
                      <a:pt x="195" y="74"/>
                    </a:lnTo>
                    <a:lnTo>
                      <a:pt x="198" y="85"/>
                    </a:lnTo>
                    <a:lnTo>
                      <a:pt x="204" y="102"/>
                    </a:lnTo>
                    <a:lnTo>
                      <a:pt x="213" y="128"/>
                    </a:lnTo>
                    <a:lnTo>
                      <a:pt x="225" y="165"/>
                    </a:lnTo>
                    <a:lnTo>
                      <a:pt x="241" y="214"/>
                    </a:lnTo>
                    <a:cubicBezTo>
                      <a:pt x="242" y="217"/>
                      <a:pt x="241" y="220"/>
                      <a:pt x="239" y="222"/>
                    </a:cubicBezTo>
                    <a:lnTo>
                      <a:pt x="215" y="246"/>
                    </a:lnTo>
                    <a:lnTo>
                      <a:pt x="200" y="261"/>
                    </a:lnTo>
                    <a:cubicBezTo>
                      <a:pt x="199" y="263"/>
                      <a:pt x="197" y="263"/>
                      <a:pt x="194" y="263"/>
                    </a:cubicBezTo>
                    <a:lnTo>
                      <a:pt x="192" y="263"/>
                    </a:lnTo>
                    <a:cubicBezTo>
                      <a:pt x="192" y="263"/>
                      <a:pt x="191" y="263"/>
                      <a:pt x="190" y="263"/>
                    </a:cubicBezTo>
                    <a:lnTo>
                      <a:pt x="185" y="261"/>
                    </a:lnTo>
                    <a:lnTo>
                      <a:pt x="175" y="259"/>
                    </a:lnTo>
                    <a:lnTo>
                      <a:pt x="157" y="256"/>
                    </a:lnTo>
                    <a:lnTo>
                      <a:pt x="131" y="251"/>
                    </a:lnTo>
                    <a:lnTo>
                      <a:pt x="95" y="244"/>
                    </a:lnTo>
                    <a:lnTo>
                      <a:pt x="46" y="234"/>
                    </a:lnTo>
                    <a:lnTo>
                      <a:pt x="55" y="226"/>
                    </a:lnTo>
                    <a:lnTo>
                      <a:pt x="55" y="227"/>
                    </a:lnTo>
                    <a:cubicBezTo>
                      <a:pt x="55" y="229"/>
                      <a:pt x="55" y="230"/>
                      <a:pt x="55" y="231"/>
                    </a:cubicBezTo>
                    <a:lnTo>
                      <a:pt x="51" y="239"/>
                    </a:lnTo>
                    <a:lnTo>
                      <a:pt x="43" y="262"/>
                    </a:lnTo>
                    <a:lnTo>
                      <a:pt x="36" y="282"/>
                    </a:lnTo>
                    <a:lnTo>
                      <a:pt x="26" y="308"/>
                    </a:lnTo>
                    <a:lnTo>
                      <a:pt x="22" y="298"/>
                    </a:lnTo>
                    <a:lnTo>
                      <a:pt x="25" y="300"/>
                    </a:lnTo>
                    <a:lnTo>
                      <a:pt x="39" y="309"/>
                    </a:lnTo>
                    <a:lnTo>
                      <a:pt x="54" y="318"/>
                    </a:lnTo>
                    <a:lnTo>
                      <a:pt x="77" y="332"/>
                    </a:lnTo>
                    <a:lnTo>
                      <a:pt x="108" y="352"/>
                    </a:lnTo>
                    <a:lnTo>
                      <a:pt x="150" y="378"/>
                    </a:lnTo>
                    <a:cubicBezTo>
                      <a:pt x="152" y="379"/>
                      <a:pt x="153" y="382"/>
                      <a:pt x="153" y="384"/>
                    </a:cubicBezTo>
                    <a:lnTo>
                      <a:pt x="153" y="409"/>
                    </a:lnTo>
                    <a:lnTo>
                      <a:pt x="153" y="433"/>
                    </a:lnTo>
                    <a:cubicBezTo>
                      <a:pt x="153" y="437"/>
                      <a:pt x="152" y="439"/>
                      <a:pt x="149" y="441"/>
                    </a:cubicBezTo>
                    <a:lnTo>
                      <a:pt x="148" y="441"/>
                    </a:lnTo>
                    <a:lnTo>
                      <a:pt x="142" y="445"/>
                    </a:lnTo>
                    <a:lnTo>
                      <a:pt x="132" y="450"/>
                    </a:lnTo>
                    <a:lnTo>
                      <a:pt x="116" y="458"/>
                    </a:lnTo>
                    <a:lnTo>
                      <a:pt x="91" y="470"/>
                    </a:lnTo>
                    <a:lnTo>
                      <a:pt x="57" y="487"/>
                    </a:lnTo>
                    <a:lnTo>
                      <a:pt x="12" y="510"/>
                    </a:lnTo>
                    <a:lnTo>
                      <a:pt x="16" y="502"/>
                    </a:lnTo>
                    <a:lnTo>
                      <a:pt x="16" y="503"/>
                    </a:lnTo>
                    <a:lnTo>
                      <a:pt x="16" y="500"/>
                    </a:lnTo>
                    <a:lnTo>
                      <a:pt x="20" y="510"/>
                    </a:lnTo>
                    <a:lnTo>
                      <a:pt x="29" y="533"/>
                    </a:lnTo>
                    <a:lnTo>
                      <a:pt x="36" y="553"/>
                    </a:lnTo>
                    <a:lnTo>
                      <a:pt x="46" y="579"/>
                    </a:lnTo>
                    <a:lnTo>
                      <a:pt x="38" y="573"/>
                    </a:lnTo>
                    <a:lnTo>
                      <a:pt x="40" y="573"/>
                    </a:lnTo>
                    <a:lnTo>
                      <a:pt x="39" y="574"/>
                    </a:lnTo>
                    <a:lnTo>
                      <a:pt x="46" y="572"/>
                    </a:lnTo>
                    <a:lnTo>
                      <a:pt x="55" y="572"/>
                    </a:lnTo>
                    <a:lnTo>
                      <a:pt x="74" y="569"/>
                    </a:lnTo>
                    <a:lnTo>
                      <a:pt x="99" y="566"/>
                    </a:lnTo>
                    <a:lnTo>
                      <a:pt x="135" y="561"/>
                    </a:lnTo>
                    <a:lnTo>
                      <a:pt x="183" y="555"/>
                    </a:lnTo>
                    <a:cubicBezTo>
                      <a:pt x="187" y="554"/>
                      <a:pt x="189" y="556"/>
                      <a:pt x="191" y="558"/>
                    </a:cubicBezTo>
                    <a:lnTo>
                      <a:pt x="205" y="580"/>
                    </a:lnTo>
                    <a:lnTo>
                      <a:pt x="219" y="596"/>
                    </a:lnTo>
                    <a:cubicBezTo>
                      <a:pt x="222" y="599"/>
                      <a:pt x="222" y="602"/>
                      <a:pt x="221" y="605"/>
                    </a:cubicBezTo>
                    <a:lnTo>
                      <a:pt x="220" y="607"/>
                    </a:lnTo>
                    <a:lnTo>
                      <a:pt x="220" y="606"/>
                    </a:lnTo>
                    <a:lnTo>
                      <a:pt x="218" y="612"/>
                    </a:lnTo>
                    <a:lnTo>
                      <a:pt x="214" y="624"/>
                    </a:lnTo>
                    <a:lnTo>
                      <a:pt x="207" y="640"/>
                    </a:lnTo>
                    <a:lnTo>
                      <a:pt x="197" y="666"/>
                    </a:lnTo>
                    <a:lnTo>
                      <a:pt x="182" y="703"/>
                    </a:lnTo>
                    <a:lnTo>
                      <a:pt x="163" y="752"/>
                    </a:lnTo>
                    <a:lnTo>
                      <a:pt x="161" y="744"/>
                    </a:lnTo>
                    <a:lnTo>
                      <a:pt x="162" y="745"/>
                    </a:lnTo>
                    <a:lnTo>
                      <a:pt x="160" y="743"/>
                    </a:lnTo>
                    <a:lnTo>
                      <a:pt x="169" y="748"/>
                    </a:lnTo>
                    <a:lnTo>
                      <a:pt x="189" y="760"/>
                    </a:lnTo>
                    <a:lnTo>
                      <a:pt x="206" y="770"/>
                    </a:lnTo>
                    <a:lnTo>
                      <a:pt x="228" y="783"/>
                    </a:lnTo>
                    <a:lnTo>
                      <a:pt x="218" y="784"/>
                    </a:lnTo>
                    <a:lnTo>
                      <a:pt x="220" y="782"/>
                    </a:lnTo>
                    <a:lnTo>
                      <a:pt x="231" y="770"/>
                    </a:lnTo>
                    <a:lnTo>
                      <a:pt x="244" y="757"/>
                    </a:lnTo>
                    <a:lnTo>
                      <a:pt x="263" y="738"/>
                    </a:lnTo>
                    <a:lnTo>
                      <a:pt x="290" y="711"/>
                    </a:lnTo>
                    <a:lnTo>
                      <a:pt x="325" y="675"/>
                    </a:lnTo>
                    <a:cubicBezTo>
                      <a:pt x="326" y="673"/>
                      <a:pt x="328" y="672"/>
                      <a:pt x="330" y="672"/>
                    </a:cubicBezTo>
                    <a:lnTo>
                      <a:pt x="344" y="672"/>
                    </a:lnTo>
                    <a:lnTo>
                      <a:pt x="350" y="672"/>
                    </a:lnTo>
                    <a:cubicBezTo>
                      <a:pt x="352" y="672"/>
                      <a:pt x="354" y="673"/>
                      <a:pt x="355" y="674"/>
                    </a:cubicBezTo>
                    <a:lnTo>
                      <a:pt x="369" y="683"/>
                    </a:lnTo>
                    <a:lnTo>
                      <a:pt x="365" y="681"/>
                    </a:lnTo>
                    <a:lnTo>
                      <a:pt x="380" y="682"/>
                    </a:lnTo>
                    <a:cubicBezTo>
                      <a:pt x="383" y="683"/>
                      <a:pt x="385" y="684"/>
                      <a:pt x="387" y="687"/>
                    </a:cubicBezTo>
                    <a:lnTo>
                      <a:pt x="388" y="689"/>
                    </a:lnTo>
                    <a:cubicBezTo>
                      <a:pt x="388" y="689"/>
                      <a:pt x="388" y="690"/>
                      <a:pt x="388" y="690"/>
                    </a:cubicBezTo>
                    <a:lnTo>
                      <a:pt x="390" y="696"/>
                    </a:lnTo>
                    <a:lnTo>
                      <a:pt x="393" y="707"/>
                    </a:lnTo>
                    <a:lnTo>
                      <a:pt x="399" y="724"/>
                    </a:lnTo>
                    <a:lnTo>
                      <a:pt x="408" y="750"/>
                    </a:lnTo>
                    <a:lnTo>
                      <a:pt x="420" y="787"/>
                    </a:lnTo>
                    <a:lnTo>
                      <a:pt x="436" y="836"/>
                    </a:lnTo>
                    <a:cubicBezTo>
                      <a:pt x="437" y="840"/>
                      <a:pt x="435" y="845"/>
                      <a:pt x="431" y="846"/>
                    </a:cubicBezTo>
                    <a:cubicBezTo>
                      <a:pt x="427" y="847"/>
                      <a:pt x="422" y="845"/>
                      <a:pt x="421" y="841"/>
                    </a:cubicBez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3144" y="1932"/>
                <a:ext cx="120" cy="114"/>
              </a:xfrm>
              <a:custGeom>
                <a:avLst/>
                <a:gdLst/>
                <a:ahLst/>
                <a:cxnLst>
                  <a:cxn ang="0">
                    <a:pos x="304" y="153"/>
                  </a:cxn>
                  <a:cxn ang="0">
                    <a:pos x="302" y="126"/>
                  </a:cxn>
                  <a:cxn ang="0">
                    <a:pos x="294" y="101"/>
                  </a:cxn>
                  <a:cxn ang="0">
                    <a:pos x="264" y="57"/>
                  </a:cxn>
                  <a:cxn ang="0">
                    <a:pos x="217" y="27"/>
                  </a:cxn>
                  <a:cxn ang="0">
                    <a:pos x="191" y="19"/>
                  </a:cxn>
                  <a:cxn ang="0">
                    <a:pos x="161" y="16"/>
                  </a:cxn>
                  <a:cxn ang="0">
                    <a:pos x="133" y="19"/>
                  </a:cxn>
                  <a:cxn ang="0">
                    <a:pos x="106" y="26"/>
                  </a:cxn>
                  <a:cxn ang="0">
                    <a:pos x="60" y="55"/>
                  </a:cxn>
                  <a:cxn ang="0">
                    <a:pos x="28" y="99"/>
                  </a:cxn>
                  <a:cxn ang="0">
                    <a:pos x="19" y="124"/>
                  </a:cxn>
                  <a:cxn ang="0">
                    <a:pos x="16" y="152"/>
                  </a:cxn>
                  <a:cxn ang="0">
                    <a:pos x="19" y="179"/>
                  </a:cxn>
                  <a:cxn ang="0">
                    <a:pos x="27" y="204"/>
                  </a:cxn>
                  <a:cxn ang="0">
                    <a:pos x="58" y="248"/>
                  </a:cxn>
                  <a:cxn ang="0">
                    <a:pos x="103" y="278"/>
                  </a:cxn>
                  <a:cxn ang="0">
                    <a:pos x="159" y="289"/>
                  </a:cxn>
                  <a:cxn ang="0">
                    <a:pos x="215" y="279"/>
                  </a:cxn>
                  <a:cxn ang="0">
                    <a:pos x="262" y="250"/>
                  </a:cxn>
                  <a:cxn ang="0">
                    <a:pos x="293" y="206"/>
                  </a:cxn>
                  <a:cxn ang="0">
                    <a:pos x="301" y="181"/>
                  </a:cxn>
                  <a:cxn ang="0">
                    <a:pos x="317" y="182"/>
                  </a:cxn>
                  <a:cxn ang="0">
                    <a:pos x="308" y="211"/>
                  </a:cxn>
                  <a:cxn ang="0">
                    <a:pos x="275" y="259"/>
                  </a:cxn>
                  <a:cxn ang="0">
                    <a:pos x="224" y="292"/>
                  </a:cxn>
                  <a:cxn ang="0">
                    <a:pos x="162" y="304"/>
                  </a:cxn>
                  <a:cxn ang="0">
                    <a:pos x="100" y="293"/>
                  </a:cxn>
                  <a:cxn ang="0">
                    <a:pos x="49" y="261"/>
                  </a:cxn>
                  <a:cxn ang="0">
                    <a:pos x="14" y="213"/>
                  </a:cxn>
                  <a:cxn ang="0">
                    <a:pos x="4" y="184"/>
                  </a:cxn>
                  <a:cxn ang="0">
                    <a:pos x="0" y="153"/>
                  </a:cxn>
                  <a:cxn ang="0">
                    <a:pos x="3" y="123"/>
                  </a:cxn>
                  <a:cxn ang="0">
                    <a:pos x="13" y="94"/>
                  </a:cxn>
                  <a:cxn ang="0">
                    <a:pos x="47" y="46"/>
                  </a:cxn>
                  <a:cxn ang="0">
                    <a:pos x="97" y="13"/>
                  </a:cxn>
                  <a:cxn ang="0">
                    <a:pos x="128" y="4"/>
                  </a:cxn>
                  <a:cxn ang="0">
                    <a:pos x="160" y="0"/>
                  </a:cxn>
                  <a:cxn ang="0">
                    <a:pos x="192" y="3"/>
                  </a:cxn>
                  <a:cxn ang="0">
                    <a:pos x="222" y="12"/>
                  </a:cxn>
                  <a:cxn ang="0">
                    <a:pos x="273" y="44"/>
                  </a:cxn>
                  <a:cxn ang="0">
                    <a:pos x="307" y="92"/>
                  </a:cxn>
                  <a:cxn ang="0">
                    <a:pos x="317" y="121"/>
                  </a:cxn>
                  <a:cxn ang="0">
                    <a:pos x="320" y="152"/>
                  </a:cxn>
                  <a:cxn ang="0">
                    <a:pos x="317" y="182"/>
                  </a:cxn>
                </a:cxnLst>
                <a:rect l="0" t="0" r="r" b="b"/>
                <a:pathLst>
                  <a:path w="320" h="305">
                    <a:moveTo>
                      <a:pt x="304" y="152"/>
                    </a:moveTo>
                    <a:lnTo>
                      <a:pt x="304" y="153"/>
                    </a:lnTo>
                    <a:lnTo>
                      <a:pt x="301" y="124"/>
                    </a:lnTo>
                    <a:lnTo>
                      <a:pt x="302" y="126"/>
                    </a:lnTo>
                    <a:lnTo>
                      <a:pt x="293" y="99"/>
                    </a:lnTo>
                    <a:lnTo>
                      <a:pt x="294" y="101"/>
                    </a:lnTo>
                    <a:lnTo>
                      <a:pt x="262" y="55"/>
                    </a:lnTo>
                    <a:lnTo>
                      <a:pt x="264" y="57"/>
                    </a:lnTo>
                    <a:lnTo>
                      <a:pt x="215" y="26"/>
                    </a:lnTo>
                    <a:lnTo>
                      <a:pt x="217" y="27"/>
                    </a:lnTo>
                    <a:lnTo>
                      <a:pt x="189" y="19"/>
                    </a:lnTo>
                    <a:lnTo>
                      <a:pt x="191" y="19"/>
                    </a:lnTo>
                    <a:lnTo>
                      <a:pt x="160" y="16"/>
                    </a:lnTo>
                    <a:lnTo>
                      <a:pt x="161" y="16"/>
                    </a:lnTo>
                    <a:lnTo>
                      <a:pt x="131" y="19"/>
                    </a:lnTo>
                    <a:lnTo>
                      <a:pt x="133" y="19"/>
                    </a:lnTo>
                    <a:lnTo>
                      <a:pt x="104" y="27"/>
                    </a:lnTo>
                    <a:lnTo>
                      <a:pt x="106" y="26"/>
                    </a:lnTo>
                    <a:lnTo>
                      <a:pt x="58" y="57"/>
                    </a:lnTo>
                    <a:lnTo>
                      <a:pt x="60" y="55"/>
                    </a:lnTo>
                    <a:lnTo>
                      <a:pt x="27" y="101"/>
                    </a:lnTo>
                    <a:lnTo>
                      <a:pt x="28" y="99"/>
                    </a:lnTo>
                    <a:lnTo>
                      <a:pt x="19" y="126"/>
                    </a:lnTo>
                    <a:lnTo>
                      <a:pt x="19" y="124"/>
                    </a:lnTo>
                    <a:lnTo>
                      <a:pt x="16" y="153"/>
                    </a:lnTo>
                    <a:lnTo>
                      <a:pt x="16" y="152"/>
                    </a:lnTo>
                    <a:lnTo>
                      <a:pt x="19" y="181"/>
                    </a:lnTo>
                    <a:lnTo>
                      <a:pt x="19" y="179"/>
                    </a:lnTo>
                    <a:lnTo>
                      <a:pt x="28" y="206"/>
                    </a:lnTo>
                    <a:lnTo>
                      <a:pt x="27" y="204"/>
                    </a:lnTo>
                    <a:lnTo>
                      <a:pt x="60" y="250"/>
                    </a:lnTo>
                    <a:lnTo>
                      <a:pt x="58" y="248"/>
                    </a:lnTo>
                    <a:lnTo>
                      <a:pt x="106" y="279"/>
                    </a:lnTo>
                    <a:lnTo>
                      <a:pt x="103" y="278"/>
                    </a:lnTo>
                    <a:lnTo>
                      <a:pt x="162" y="289"/>
                    </a:lnTo>
                    <a:lnTo>
                      <a:pt x="159" y="289"/>
                    </a:lnTo>
                    <a:lnTo>
                      <a:pt x="218" y="278"/>
                    </a:lnTo>
                    <a:lnTo>
                      <a:pt x="215" y="279"/>
                    </a:lnTo>
                    <a:lnTo>
                      <a:pt x="264" y="248"/>
                    </a:lnTo>
                    <a:lnTo>
                      <a:pt x="262" y="250"/>
                    </a:lnTo>
                    <a:lnTo>
                      <a:pt x="294" y="204"/>
                    </a:lnTo>
                    <a:lnTo>
                      <a:pt x="293" y="206"/>
                    </a:lnTo>
                    <a:lnTo>
                      <a:pt x="302" y="179"/>
                    </a:lnTo>
                    <a:lnTo>
                      <a:pt x="301" y="181"/>
                    </a:lnTo>
                    <a:lnTo>
                      <a:pt x="304" y="152"/>
                    </a:lnTo>
                    <a:close/>
                    <a:moveTo>
                      <a:pt x="317" y="182"/>
                    </a:moveTo>
                    <a:cubicBezTo>
                      <a:pt x="317" y="183"/>
                      <a:pt x="317" y="183"/>
                      <a:pt x="317" y="184"/>
                    </a:cubicBezTo>
                    <a:lnTo>
                      <a:pt x="308" y="211"/>
                    </a:lnTo>
                    <a:cubicBezTo>
                      <a:pt x="308" y="212"/>
                      <a:pt x="307" y="212"/>
                      <a:pt x="307" y="213"/>
                    </a:cubicBezTo>
                    <a:lnTo>
                      <a:pt x="275" y="259"/>
                    </a:lnTo>
                    <a:cubicBezTo>
                      <a:pt x="274" y="260"/>
                      <a:pt x="274" y="261"/>
                      <a:pt x="273" y="261"/>
                    </a:cubicBezTo>
                    <a:lnTo>
                      <a:pt x="224" y="292"/>
                    </a:lnTo>
                    <a:cubicBezTo>
                      <a:pt x="223" y="293"/>
                      <a:pt x="222" y="293"/>
                      <a:pt x="221" y="293"/>
                    </a:cubicBezTo>
                    <a:lnTo>
                      <a:pt x="162" y="304"/>
                    </a:lnTo>
                    <a:cubicBezTo>
                      <a:pt x="161" y="305"/>
                      <a:pt x="160" y="305"/>
                      <a:pt x="159" y="304"/>
                    </a:cubicBezTo>
                    <a:lnTo>
                      <a:pt x="100" y="293"/>
                    </a:lnTo>
                    <a:cubicBezTo>
                      <a:pt x="99" y="293"/>
                      <a:pt x="98" y="293"/>
                      <a:pt x="97" y="292"/>
                    </a:cubicBezTo>
                    <a:lnTo>
                      <a:pt x="49" y="261"/>
                    </a:lnTo>
                    <a:cubicBezTo>
                      <a:pt x="48" y="261"/>
                      <a:pt x="48" y="260"/>
                      <a:pt x="47" y="259"/>
                    </a:cubicBezTo>
                    <a:lnTo>
                      <a:pt x="14" y="213"/>
                    </a:lnTo>
                    <a:cubicBezTo>
                      <a:pt x="13" y="212"/>
                      <a:pt x="13" y="212"/>
                      <a:pt x="13" y="211"/>
                    </a:cubicBezTo>
                    <a:lnTo>
                      <a:pt x="4" y="184"/>
                    </a:lnTo>
                    <a:cubicBezTo>
                      <a:pt x="4" y="183"/>
                      <a:pt x="4" y="183"/>
                      <a:pt x="3" y="182"/>
                    </a:cubicBezTo>
                    <a:lnTo>
                      <a:pt x="0" y="153"/>
                    </a:lnTo>
                    <a:cubicBezTo>
                      <a:pt x="0" y="153"/>
                      <a:pt x="0" y="152"/>
                      <a:pt x="0" y="152"/>
                    </a:cubicBezTo>
                    <a:lnTo>
                      <a:pt x="3" y="123"/>
                    </a:lnTo>
                    <a:cubicBezTo>
                      <a:pt x="4" y="122"/>
                      <a:pt x="4" y="121"/>
                      <a:pt x="4" y="121"/>
                    </a:cubicBezTo>
                    <a:lnTo>
                      <a:pt x="13" y="94"/>
                    </a:lnTo>
                    <a:cubicBezTo>
                      <a:pt x="13" y="93"/>
                      <a:pt x="13" y="92"/>
                      <a:pt x="14" y="92"/>
                    </a:cubicBezTo>
                    <a:lnTo>
                      <a:pt x="47" y="46"/>
                    </a:lnTo>
                    <a:cubicBezTo>
                      <a:pt x="48" y="45"/>
                      <a:pt x="48" y="44"/>
                      <a:pt x="49" y="44"/>
                    </a:cubicBezTo>
                    <a:lnTo>
                      <a:pt x="97" y="13"/>
                    </a:lnTo>
                    <a:cubicBezTo>
                      <a:pt x="98" y="12"/>
                      <a:pt x="99" y="12"/>
                      <a:pt x="99" y="12"/>
                    </a:cubicBezTo>
                    <a:lnTo>
                      <a:pt x="128" y="4"/>
                    </a:lnTo>
                    <a:cubicBezTo>
                      <a:pt x="129" y="4"/>
                      <a:pt x="129" y="4"/>
                      <a:pt x="130" y="3"/>
                    </a:cubicBezTo>
                    <a:lnTo>
                      <a:pt x="160" y="0"/>
                    </a:lnTo>
                    <a:cubicBezTo>
                      <a:pt x="160" y="0"/>
                      <a:pt x="161" y="0"/>
                      <a:pt x="161" y="0"/>
                    </a:cubicBezTo>
                    <a:lnTo>
                      <a:pt x="192" y="3"/>
                    </a:lnTo>
                    <a:cubicBezTo>
                      <a:pt x="193" y="4"/>
                      <a:pt x="193" y="4"/>
                      <a:pt x="194" y="4"/>
                    </a:cubicBezTo>
                    <a:lnTo>
                      <a:pt x="222" y="12"/>
                    </a:lnTo>
                    <a:cubicBezTo>
                      <a:pt x="222" y="12"/>
                      <a:pt x="223" y="12"/>
                      <a:pt x="224" y="13"/>
                    </a:cubicBezTo>
                    <a:lnTo>
                      <a:pt x="273" y="44"/>
                    </a:lnTo>
                    <a:cubicBezTo>
                      <a:pt x="274" y="44"/>
                      <a:pt x="274" y="45"/>
                      <a:pt x="275" y="46"/>
                    </a:cubicBezTo>
                    <a:lnTo>
                      <a:pt x="307" y="92"/>
                    </a:lnTo>
                    <a:cubicBezTo>
                      <a:pt x="307" y="93"/>
                      <a:pt x="308" y="93"/>
                      <a:pt x="308" y="94"/>
                    </a:cubicBezTo>
                    <a:lnTo>
                      <a:pt x="317" y="121"/>
                    </a:lnTo>
                    <a:cubicBezTo>
                      <a:pt x="317" y="121"/>
                      <a:pt x="317" y="122"/>
                      <a:pt x="317" y="123"/>
                    </a:cubicBezTo>
                    <a:lnTo>
                      <a:pt x="320" y="152"/>
                    </a:lnTo>
                    <a:cubicBezTo>
                      <a:pt x="320" y="152"/>
                      <a:pt x="320" y="153"/>
                      <a:pt x="320" y="153"/>
                    </a:cubicBezTo>
                    <a:lnTo>
                      <a:pt x="317" y="182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/>
              <p:cNvSpPr>
                <a:spLocks noEditPoints="1"/>
              </p:cNvSpPr>
              <p:nvPr/>
            </p:nvSpPr>
            <p:spPr bwMode="auto">
              <a:xfrm>
                <a:off x="2940" y="1728"/>
                <a:ext cx="102" cy="108"/>
              </a:xfrm>
              <a:custGeom>
                <a:avLst/>
                <a:gdLst/>
                <a:ahLst/>
                <a:cxnLst>
                  <a:cxn ang="0">
                    <a:pos x="257" y="146"/>
                  </a:cxn>
                  <a:cxn ang="0">
                    <a:pos x="248" y="96"/>
                  </a:cxn>
                  <a:cxn ang="0">
                    <a:pos x="223" y="55"/>
                  </a:cxn>
                  <a:cxn ang="0">
                    <a:pos x="185" y="27"/>
                  </a:cxn>
                  <a:cxn ang="0">
                    <a:pos x="138" y="16"/>
                  </a:cxn>
                  <a:cxn ang="0">
                    <a:pos x="91" y="26"/>
                  </a:cxn>
                  <a:cxn ang="0">
                    <a:pos x="53" y="53"/>
                  </a:cxn>
                  <a:cxn ang="0">
                    <a:pos x="26" y="93"/>
                  </a:cxn>
                  <a:cxn ang="0">
                    <a:pos x="16" y="143"/>
                  </a:cxn>
                  <a:cxn ang="0">
                    <a:pos x="25" y="193"/>
                  </a:cxn>
                  <a:cxn ang="0">
                    <a:pos x="51" y="235"/>
                  </a:cxn>
                  <a:cxn ang="0">
                    <a:pos x="88" y="262"/>
                  </a:cxn>
                  <a:cxn ang="0">
                    <a:pos x="135" y="273"/>
                  </a:cxn>
                  <a:cxn ang="0">
                    <a:pos x="182" y="263"/>
                  </a:cxn>
                  <a:cxn ang="0">
                    <a:pos x="221" y="237"/>
                  </a:cxn>
                  <a:cxn ang="0">
                    <a:pos x="247" y="196"/>
                  </a:cxn>
                  <a:cxn ang="0">
                    <a:pos x="262" y="199"/>
                  </a:cxn>
                  <a:cxn ang="0">
                    <a:pos x="234" y="246"/>
                  </a:cxn>
                  <a:cxn ang="0">
                    <a:pos x="191" y="276"/>
                  </a:cxn>
                  <a:cxn ang="0">
                    <a:pos x="138" y="288"/>
                  </a:cxn>
                  <a:cxn ang="0">
                    <a:pos x="85" y="277"/>
                  </a:cxn>
                  <a:cxn ang="0">
                    <a:pos x="42" y="248"/>
                  </a:cxn>
                  <a:cxn ang="0">
                    <a:pos x="12" y="202"/>
                  </a:cxn>
                  <a:cxn ang="0">
                    <a:pos x="1" y="146"/>
                  </a:cxn>
                  <a:cxn ang="0">
                    <a:pos x="11" y="90"/>
                  </a:cxn>
                  <a:cxn ang="0">
                    <a:pos x="40" y="44"/>
                  </a:cxn>
                  <a:cxn ang="0">
                    <a:pos x="82" y="13"/>
                  </a:cxn>
                  <a:cxn ang="0">
                    <a:pos x="135" y="1"/>
                  </a:cxn>
                  <a:cxn ang="0">
                    <a:pos x="188" y="12"/>
                  </a:cxn>
                  <a:cxn ang="0">
                    <a:pos x="232" y="42"/>
                  </a:cxn>
                  <a:cxn ang="0">
                    <a:pos x="261" y="87"/>
                  </a:cxn>
                  <a:cxn ang="0">
                    <a:pos x="272" y="143"/>
                  </a:cxn>
                  <a:cxn ang="0">
                    <a:pos x="262" y="199"/>
                  </a:cxn>
                </a:cxnLst>
                <a:rect l="0" t="0" r="r" b="b"/>
                <a:pathLst>
                  <a:path w="273" h="289">
                    <a:moveTo>
                      <a:pt x="257" y="143"/>
                    </a:moveTo>
                    <a:lnTo>
                      <a:pt x="257" y="146"/>
                    </a:lnTo>
                    <a:lnTo>
                      <a:pt x="247" y="93"/>
                    </a:lnTo>
                    <a:lnTo>
                      <a:pt x="248" y="96"/>
                    </a:lnTo>
                    <a:lnTo>
                      <a:pt x="221" y="53"/>
                    </a:lnTo>
                    <a:lnTo>
                      <a:pt x="223" y="55"/>
                    </a:lnTo>
                    <a:lnTo>
                      <a:pt x="182" y="26"/>
                    </a:lnTo>
                    <a:lnTo>
                      <a:pt x="185" y="27"/>
                    </a:lnTo>
                    <a:lnTo>
                      <a:pt x="135" y="16"/>
                    </a:lnTo>
                    <a:lnTo>
                      <a:pt x="138" y="16"/>
                    </a:lnTo>
                    <a:lnTo>
                      <a:pt x="88" y="27"/>
                    </a:lnTo>
                    <a:lnTo>
                      <a:pt x="91" y="26"/>
                    </a:lnTo>
                    <a:lnTo>
                      <a:pt x="51" y="55"/>
                    </a:lnTo>
                    <a:lnTo>
                      <a:pt x="53" y="53"/>
                    </a:lnTo>
                    <a:lnTo>
                      <a:pt x="25" y="96"/>
                    </a:lnTo>
                    <a:lnTo>
                      <a:pt x="26" y="93"/>
                    </a:lnTo>
                    <a:lnTo>
                      <a:pt x="16" y="146"/>
                    </a:lnTo>
                    <a:lnTo>
                      <a:pt x="16" y="143"/>
                    </a:lnTo>
                    <a:lnTo>
                      <a:pt x="26" y="196"/>
                    </a:lnTo>
                    <a:lnTo>
                      <a:pt x="25" y="193"/>
                    </a:lnTo>
                    <a:lnTo>
                      <a:pt x="53" y="237"/>
                    </a:lnTo>
                    <a:lnTo>
                      <a:pt x="51" y="235"/>
                    </a:lnTo>
                    <a:lnTo>
                      <a:pt x="91" y="263"/>
                    </a:lnTo>
                    <a:lnTo>
                      <a:pt x="88" y="262"/>
                    </a:lnTo>
                    <a:lnTo>
                      <a:pt x="138" y="273"/>
                    </a:lnTo>
                    <a:lnTo>
                      <a:pt x="135" y="273"/>
                    </a:lnTo>
                    <a:lnTo>
                      <a:pt x="185" y="262"/>
                    </a:lnTo>
                    <a:lnTo>
                      <a:pt x="182" y="263"/>
                    </a:lnTo>
                    <a:lnTo>
                      <a:pt x="223" y="235"/>
                    </a:lnTo>
                    <a:lnTo>
                      <a:pt x="221" y="237"/>
                    </a:lnTo>
                    <a:lnTo>
                      <a:pt x="248" y="193"/>
                    </a:lnTo>
                    <a:lnTo>
                      <a:pt x="247" y="196"/>
                    </a:lnTo>
                    <a:lnTo>
                      <a:pt x="257" y="143"/>
                    </a:lnTo>
                    <a:close/>
                    <a:moveTo>
                      <a:pt x="262" y="199"/>
                    </a:moveTo>
                    <a:cubicBezTo>
                      <a:pt x="262" y="200"/>
                      <a:pt x="262" y="201"/>
                      <a:pt x="261" y="202"/>
                    </a:cubicBezTo>
                    <a:lnTo>
                      <a:pt x="234" y="246"/>
                    </a:lnTo>
                    <a:cubicBezTo>
                      <a:pt x="234" y="247"/>
                      <a:pt x="233" y="247"/>
                      <a:pt x="232" y="248"/>
                    </a:cubicBezTo>
                    <a:lnTo>
                      <a:pt x="191" y="276"/>
                    </a:lnTo>
                    <a:cubicBezTo>
                      <a:pt x="190" y="277"/>
                      <a:pt x="189" y="277"/>
                      <a:pt x="188" y="277"/>
                    </a:cubicBezTo>
                    <a:lnTo>
                      <a:pt x="138" y="288"/>
                    </a:lnTo>
                    <a:cubicBezTo>
                      <a:pt x="137" y="289"/>
                      <a:pt x="136" y="289"/>
                      <a:pt x="135" y="288"/>
                    </a:cubicBezTo>
                    <a:lnTo>
                      <a:pt x="85" y="277"/>
                    </a:lnTo>
                    <a:cubicBezTo>
                      <a:pt x="84" y="277"/>
                      <a:pt x="83" y="277"/>
                      <a:pt x="82" y="276"/>
                    </a:cubicBezTo>
                    <a:lnTo>
                      <a:pt x="42" y="248"/>
                    </a:lnTo>
                    <a:cubicBezTo>
                      <a:pt x="41" y="247"/>
                      <a:pt x="40" y="247"/>
                      <a:pt x="40" y="246"/>
                    </a:cubicBezTo>
                    <a:lnTo>
                      <a:pt x="12" y="202"/>
                    </a:lnTo>
                    <a:cubicBezTo>
                      <a:pt x="11" y="201"/>
                      <a:pt x="11" y="200"/>
                      <a:pt x="11" y="199"/>
                    </a:cubicBezTo>
                    <a:lnTo>
                      <a:pt x="1" y="146"/>
                    </a:lnTo>
                    <a:cubicBezTo>
                      <a:pt x="0" y="145"/>
                      <a:pt x="0" y="144"/>
                      <a:pt x="1" y="143"/>
                    </a:cubicBezTo>
                    <a:lnTo>
                      <a:pt x="11" y="90"/>
                    </a:lnTo>
                    <a:cubicBezTo>
                      <a:pt x="11" y="89"/>
                      <a:pt x="11" y="88"/>
                      <a:pt x="12" y="87"/>
                    </a:cubicBezTo>
                    <a:lnTo>
                      <a:pt x="40" y="44"/>
                    </a:lnTo>
                    <a:cubicBezTo>
                      <a:pt x="40" y="43"/>
                      <a:pt x="41" y="43"/>
                      <a:pt x="42" y="42"/>
                    </a:cubicBezTo>
                    <a:lnTo>
                      <a:pt x="82" y="13"/>
                    </a:lnTo>
                    <a:cubicBezTo>
                      <a:pt x="83" y="12"/>
                      <a:pt x="84" y="12"/>
                      <a:pt x="85" y="12"/>
                    </a:cubicBezTo>
                    <a:lnTo>
                      <a:pt x="135" y="1"/>
                    </a:lnTo>
                    <a:cubicBezTo>
                      <a:pt x="136" y="0"/>
                      <a:pt x="137" y="0"/>
                      <a:pt x="138" y="1"/>
                    </a:cubicBezTo>
                    <a:lnTo>
                      <a:pt x="188" y="12"/>
                    </a:lnTo>
                    <a:cubicBezTo>
                      <a:pt x="189" y="12"/>
                      <a:pt x="190" y="12"/>
                      <a:pt x="191" y="13"/>
                    </a:cubicBezTo>
                    <a:lnTo>
                      <a:pt x="232" y="42"/>
                    </a:lnTo>
                    <a:cubicBezTo>
                      <a:pt x="233" y="43"/>
                      <a:pt x="234" y="43"/>
                      <a:pt x="234" y="44"/>
                    </a:cubicBezTo>
                    <a:lnTo>
                      <a:pt x="261" y="87"/>
                    </a:lnTo>
                    <a:cubicBezTo>
                      <a:pt x="262" y="88"/>
                      <a:pt x="262" y="89"/>
                      <a:pt x="262" y="90"/>
                    </a:cubicBezTo>
                    <a:lnTo>
                      <a:pt x="272" y="143"/>
                    </a:lnTo>
                    <a:cubicBezTo>
                      <a:pt x="273" y="144"/>
                      <a:pt x="273" y="145"/>
                      <a:pt x="272" y="146"/>
                    </a:cubicBezTo>
                    <a:lnTo>
                      <a:pt x="262" y="199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D:\Project Data\MJ's Data\Assets\Pics And Logos\Human\SuccessfullDeveloper_0002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03480" y="2587777"/>
              <a:ext cx="819068" cy="614301"/>
            </a:xfrm>
            <a:prstGeom prst="rect">
              <a:avLst/>
            </a:prstGeom>
            <a:noFill/>
          </p:spPr>
        </p:pic>
      </p:grpSp>
      <p:sp>
        <p:nvSpPr>
          <p:cNvPr id="23" name="Rounded Rectangle 22"/>
          <p:cNvSpPr/>
          <p:nvPr/>
        </p:nvSpPr>
        <p:spPr>
          <a:xfrm>
            <a:off x="1143000" y="1600200"/>
            <a:ext cx="3017520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94025" y="1600200"/>
            <a:ext cx="3017520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74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49175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8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9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80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66" name="Rectangle 13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Burndown</a:t>
              </a:r>
              <a:r>
                <a:rPr lang="en-US" sz="2500" dirty="0">
                  <a:solidFill>
                    <a:srgbClr val="B3B3B3"/>
                  </a:solidFill>
                </a:rPr>
                <a:t> charts</a:t>
              </a:r>
            </a:p>
          </p:txBody>
        </p:sp>
        <p:sp>
          <p:nvSpPr>
            <p:cNvPr id="49167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1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Rectangle 1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960370" y="2537460"/>
            <a:ext cx="3726180" cy="2274570"/>
            <a:chOff x="0" y="0"/>
            <a:chExt cx="2608" cy="1592"/>
          </a:xfrm>
        </p:grpSpPr>
        <p:sp>
          <p:nvSpPr>
            <p:cNvPr id="26645" name="AutoShape 21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58" name="Rectangle 22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49159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0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2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Rectangle 28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2800" dirty="0"/>
              <a:t>Scrum with 2 weeks Sprint Duration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9"/>
          <p:cNvSpPr/>
          <p:nvPr/>
        </p:nvSpPr>
        <p:spPr>
          <a:xfrm>
            <a:off x="512127" y="1257118"/>
            <a:ext cx="8042295" cy="458227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578" y="1404416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2998" y="1666372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483" y="3570520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0904" y="3842751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2992" y="140270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2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0897" y="3568808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09318" y="384104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91955" y="138215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3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90375" y="1644111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99860" y="35482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281" y="382049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336" y="1361607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4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6757" y="1623563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36241" y="3527711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34662" y="3799942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17299" y="13410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5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15719" y="1603015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25204" y="3507163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23625" y="3779394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848858" y="17074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394723" y="169719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74202" y="1666372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08868" y="3906141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69379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858342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404206" y="38547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07341" y="5541446"/>
            <a:ext cx="15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 weeks)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5675" y="5959012"/>
            <a:ext cx="932579" cy="29795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Ceremonies</a:t>
            </a:r>
          </a:p>
        </p:txBody>
      </p:sp>
      <p:sp>
        <p:nvSpPr>
          <p:cNvPr id="39" name="Oval 38"/>
          <p:cNvSpPr/>
          <p:nvPr/>
        </p:nvSpPr>
        <p:spPr>
          <a:xfrm>
            <a:off x="1438383" y="5878159"/>
            <a:ext cx="1524797" cy="44044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Mandatory meeting but not a scrum ceremony</a:t>
            </a:r>
          </a:p>
        </p:txBody>
      </p:sp>
      <p:sp>
        <p:nvSpPr>
          <p:cNvPr id="40" name="Oval 39"/>
          <p:cNvSpPr/>
          <p:nvPr/>
        </p:nvSpPr>
        <p:spPr>
          <a:xfrm>
            <a:off x="3058535" y="5930201"/>
            <a:ext cx="1369934" cy="36272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Optional meeting and not a scrum ceremony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72619" y="382223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17267" y="205377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10570" y="251097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670" y="298269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65"/>
          <p:cNvGrpSpPr/>
          <p:nvPr/>
        </p:nvGrpSpPr>
        <p:grpSpPr>
          <a:xfrm>
            <a:off x="2301413" y="1664661"/>
            <a:ext cx="1359349" cy="1780854"/>
            <a:chOff x="2493197" y="1599345"/>
            <a:chExt cx="1472628" cy="1780854"/>
          </a:xfrm>
        </p:grpSpPr>
        <p:sp>
          <p:nvSpPr>
            <p:cNvPr id="46" name="Rectangle 45"/>
            <p:cNvSpPr/>
            <p:nvPr/>
          </p:nvSpPr>
          <p:spPr>
            <a:xfrm>
              <a:off x="2493197" y="1599345"/>
              <a:ext cx="1472628" cy="178085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568539" y="1643865"/>
              <a:ext cx="1335641" cy="164387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</a:rPr>
                <a:t>Daily Scrum</a:t>
              </a: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806086" y="457200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8430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7760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29770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5803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5133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7143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25606" y="204651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318909" y="250371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39009" y="297543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85989" y="204651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79292" y="250371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799392" y="297543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7363" y="425268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30666" y="462280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50766" y="509452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04397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297700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317800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78126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771429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791529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45702" y="424542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339006" y="461554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9106" y="508726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06085" y="4245428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9388" y="47026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95719" y="1647375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pmv</a:t>
            </a: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893740" y="1738214"/>
            <a:ext cx="1236510" cy="70744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Planning 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PO + SM + Dev Team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6851320" y="4564743"/>
            <a:ext cx="1308770" cy="428499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Review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 + key Stakeholders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6849739" y="5043715"/>
            <a:ext cx="1308770" cy="37737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Retrospection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79" name="Oval 78"/>
          <p:cNvSpPr/>
          <p:nvPr/>
        </p:nvSpPr>
        <p:spPr>
          <a:xfrm>
            <a:off x="2362200" y="4800600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58369" y="2736598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9023" y="3773679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pm</a:t>
            </a:r>
          </a:p>
        </p:txBody>
      </p:sp>
      <p:sp>
        <p:nvSpPr>
          <p:cNvPr id="82" name="Oval 81"/>
          <p:cNvSpPr/>
          <p:nvPr/>
        </p:nvSpPr>
        <p:spPr>
          <a:xfrm>
            <a:off x="907288" y="4109915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3" name="Oval 82"/>
          <p:cNvSpPr/>
          <p:nvPr/>
        </p:nvSpPr>
        <p:spPr>
          <a:xfrm>
            <a:off x="2329863" y="4089366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4" name="Oval 83"/>
          <p:cNvSpPr/>
          <p:nvPr/>
        </p:nvSpPr>
        <p:spPr>
          <a:xfrm>
            <a:off x="3837794" y="4089366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5" name="Oval 84"/>
          <p:cNvSpPr/>
          <p:nvPr/>
        </p:nvSpPr>
        <p:spPr>
          <a:xfrm>
            <a:off x="5364691" y="4079092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6" name="Oval 85"/>
          <p:cNvSpPr/>
          <p:nvPr/>
        </p:nvSpPr>
        <p:spPr>
          <a:xfrm>
            <a:off x="3820407" y="1923229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7" name="Oval 86"/>
          <p:cNvSpPr/>
          <p:nvPr/>
        </p:nvSpPr>
        <p:spPr>
          <a:xfrm>
            <a:off x="5374176" y="1911243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8" name="Oval 87"/>
          <p:cNvSpPr/>
          <p:nvPr/>
        </p:nvSpPr>
        <p:spPr>
          <a:xfrm>
            <a:off x="6853654" y="1870146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9" name="Oval 88"/>
          <p:cNvSpPr/>
          <p:nvPr/>
        </p:nvSpPr>
        <p:spPr>
          <a:xfrm>
            <a:off x="2326584" y="1915975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90" name="TextBox 89"/>
          <p:cNvSpPr txBox="1"/>
          <p:nvPr/>
        </p:nvSpPr>
        <p:spPr>
          <a:xfrm rot="20864786">
            <a:off x="5225125" y="5733133"/>
            <a:ext cx="2237433" cy="577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Timing of non ceremonial meetings (e.g. Backlog refinement meeting) may varies with Sprint / Team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3628" y="1045029"/>
            <a:ext cx="7882931" cy="307777"/>
          </a:xfrm>
          <a:prstGeom prst="rect">
            <a:avLst/>
          </a:prstGeom>
          <a:solidFill>
            <a:srgbClr val="004B6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Scrum Ceremonies and important meetings during one Sprint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"/>
          <p:cNvSpPr>
            <a:spLocks/>
          </p:cNvSpPr>
          <p:nvPr/>
        </p:nvSpPr>
        <p:spPr bwMode="auto">
          <a:xfrm>
            <a:off x="2217420" y="811530"/>
            <a:ext cx="4583430" cy="5417820"/>
          </a:xfrm>
          <a:prstGeom prst="roundRect">
            <a:avLst>
              <a:gd name="adj" fmla="val 5981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2640330" y="811530"/>
            <a:ext cx="3143250" cy="53721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3" name="AutoShape 3"/>
          <p:cNvSpPr>
            <a:spLocks/>
          </p:cNvSpPr>
          <p:nvPr/>
        </p:nvSpPr>
        <p:spPr bwMode="auto">
          <a:xfrm>
            <a:off x="2205990" y="81153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4" name="Rectangle 4"/>
          <p:cNvSpPr>
            <a:spLocks/>
          </p:cNvSpPr>
          <p:nvPr/>
        </p:nvSpPr>
        <p:spPr bwMode="auto">
          <a:xfrm>
            <a:off x="2205990" y="1120140"/>
            <a:ext cx="560070" cy="22860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12130" y="811530"/>
            <a:ext cx="560070" cy="537210"/>
            <a:chOff x="0" y="0"/>
            <a:chExt cx="392" cy="376"/>
          </a:xfrm>
        </p:grpSpPr>
        <p:sp>
          <p:nvSpPr>
            <p:cNvPr id="51237" name="AutoShape 6"/>
            <p:cNvSpPr>
              <a:spLocks/>
            </p:cNvSpPr>
            <p:nvPr/>
          </p:nvSpPr>
          <p:spPr bwMode="auto">
            <a:xfrm rot="10800000">
              <a:off x="80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Rectangle 7"/>
            <p:cNvSpPr>
              <a:spLocks/>
            </p:cNvSpPr>
            <p:nvPr/>
          </p:nvSpPr>
          <p:spPr bwMode="auto">
            <a:xfrm>
              <a:off x="0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6" name="Rectangle 8"/>
          <p:cNvSpPr>
            <a:spLocks/>
          </p:cNvSpPr>
          <p:nvPr/>
        </p:nvSpPr>
        <p:spPr bwMode="auto">
          <a:xfrm>
            <a:off x="2354580" y="811530"/>
            <a:ext cx="3817620" cy="50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500" dirty="0">
                <a:solidFill>
                  <a:srgbClr val="FFFFFF"/>
                </a:solidFill>
              </a:rPr>
              <a:t>Sprint planning meeting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446020" y="1531620"/>
            <a:ext cx="4194810" cy="1680210"/>
            <a:chOff x="0" y="0"/>
            <a:chExt cx="2936" cy="1176"/>
          </a:xfrm>
        </p:grpSpPr>
        <p:sp>
          <p:nvSpPr>
            <p:cNvPr id="27658" name="AutoShape 10"/>
            <p:cNvSpPr>
              <a:spLocks/>
            </p:cNvSpPr>
            <p:nvPr/>
          </p:nvSpPr>
          <p:spPr bwMode="auto">
            <a:xfrm>
              <a:off x="0" y="0"/>
              <a:ext cx="2936" cy="1176"/>
            </a:xfrm>
            <a:prstGeom prst="roundRect">
              <a:avLst>
                <a:gd name="adj" fmla="val 16324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32" name="Rectangle 11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3" name="AutoShape 12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AutoShape 13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5" name="Rectangle 14"/>
            <p:cNvSpPr>
              <a:spLocks/>
            </p:cNvSpPr>
            <p:nvPr/>
          </p:nvSpPr>
          <p:spPr bwMode="auto">
            <a:xfrm>
              <a:off x="104" y="0"/>
              <a:ext cx="1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prioritization</a:t>
              </a:r>
            </a:p>
          </p:txBody>
        </p:sp>
        <p:sp>
          <p:nvSpPr>
            <p:cNvPr id="51236" name="Rectangle 15"/>
            <p:cNvSpPr>
              <a:spLocks/>
            </p:cNvSpPr>
            <p:nvPr/>
          </p:nvSpPr>
          <p:spPr bwMode="auto">
            <a:xfrm>
              <a:off x="40" y="336"/>
              <a:ext cx="272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Analyze and evaluate product backlog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Select sprint goal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446020" y="3371850"/>
            <a:ext cx="4194810" cy="2640330"/>
            <a:chOff x="0" y="0"/>
            <a:chExt cx="2936" cy="1848"/>
          </a:xfrm>
        </p:grpSpPr>
        <p:sp>
          <p:nvSpPr>
            <p:cNvPr id="27665" name="AutoShape 17"/>
            <p:cNvSpPr>
              <a:spLocks/>
            </p:cNvSpPr>
            <p:nvPr/>
          </p:nvSpPr>
          <p:spPr bwMode="auto">
            <a:xfrm>
              <a:off x="0" y="0"/>
              <a:ext cx="2936" cy="1848"/>
            </a:xfrm>
            <a:prstGeom prst="roundRect">
              <a:avLst>
                <a:gd name="adj" fmla="val 10389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26" name="Rectangle 18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AutoShape 19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AutoShape 20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Rectangle 21"/>
            <p:cNvSpPr>
              <a:spLocks/>
            </p:cNvSpPr>
            <p:nvPr/>
          </p:nvSpPr>
          <p:spPr bwMode="auto">
            <a:xfrm>
              <a:off x="104" y="0"/>
              <a:ext cx="16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planning</a:t>
              </a:r>
            </a:p>
          </p:txBody>
        </p:sp>
        <p:sp>
          <p:nvSpPr>
            <p:cNvPr id="51230" name="Rectangle 22"/>
            <p:cNvSpPr>
              <a:spLocks/>
            </p:cNvSpPr>
            <p:nvPr/>
          </p:nvSpPr>
          <p:spPr bwMode="auto">
            <a:xfrm>
              <a:off x="40" y="336"/>
              <a:ext cx="2896" cy="1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Decide how to achieve sprint goal (design)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Estimate sprint backlog in hours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6640830" y="1851660"/>
            <a:ext cx="2274570" cy="1040130"/>
            <a:chOff x="0" y="0"/>
            <a:chExt cx="1592" cy="728"/>
          </a:xfrm>
        </p:grpSpPr>
        <p:sp>
          <p:nvSpPr>
            <p:cNvPr id="51223" name="Line 24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AutoShape 25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goal</a:t>
              </a:r>
            </a:p>
          </p:txBody>
        </p:sp>
      </p:grpSp>
      <p:sp>
        <p:nvSpPr>
          <p:cNvPr id="51210" name="Line 26"/>
          <p:cNvSpPr>
            <a:spLocks noChangeShapeType="1"/>
          </p:cNvSpPr>
          <p:nvPr/>
        </p:nvSpPr>
        <p:spPr bwMode="auto">
          <a:xfrm flipH="1">
            <a:off x="1628775" y="13501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640830" y="4160520"/>
            <a:ext cx="2274570" cy="1040130"/>
            <a:chOff x="0" y="0"/>
            <a:chExt cx="1592" cy="728"/>
          </a:xfrm>
        </p:grpSpPr>
        <p:sp>
          <p:nvSpPr>
            <p:cNvPr id="27676" name="AutoShape 28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backlog</a:t>
              </a:r>
            </a:p>
          </p:txBody>
        </p:sp>
        <p:sp>
          <p:nvSpPr>
            <p:cNvPr id="51222" name="Line 29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78" name="AutoShape 30"/>
          <p:cNvSpPr>
            <a:spLocks/>
          </p:cNvSpPr>
          <p:nvPr/>
        </p:nvSpPr>
        <p:spPr bwMode="auto">
          <a:xfrm>
            <a:off x="262890" y="30746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Business conditions</a:t>
            </a:r>
          </a:p>
        </p:txBody>
      </p:sp>
      <p:sp>
        <p:nvSpPr>
          <p:cNvPr id="27679" name="AutoShape 31"/>
          <p:cNvSpPr>
            <a:spLocks/>
          </p:cNvSpPr>
          <p:nvPr/>
        </p:nvSpPr>
        <p:spPr bwMode="auto">
          <a:xfrm>
            <a:off x="262890" y="9029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Team capacity</a:t>
            </a:r>
          </a:p>
        </p:txBody>
      </p:sp>
      <p:sp>
        <p:nvSpPr>
          <p:cNvPr id="27680" name="AutoShape 32"/>
          <p:cNvSpPr>
            <a:spLocks/>
          </p:cNvSpPr>
          <p:nvPr/>
        </p:nvSpPr>
        <p:spPr bwMode="auto">
          <a:xfrm>
            <a:off x="262890" y="19888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Product backlog</a:t>
            </a:r>
          </a:p>
        </p:txBody>
      </p:sp>
      <p:sp>
        <p:nvSpPr>
          <p:cNvPr id="27681" name="AutoShape 33"/>
          <p:cNvSpPr>
            <a:spLocks/>
          </p:cNvSpPr>
          <p:nvPr/>
        </p:nvSpPr>
        <p:spPr bwMode="auto">
          <a:xfrm>
            <a:off x="262890" y="52463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Technology</a:t>
            </a:r>
          </a:p>
        </p:txBody>
      </p:sp>
      <p:sp>
        <p:nvSpPr>
          <p:cNvPr id="27682" name="AutoShape 34"/>
          <p:cNvSpPr>
            <a:spLocks/>
          </p:cNvSpPr>
          <p:nvPr/>
        </p:nvSpPr>
        <p:spPr bwMode="auto">
          <a:xfrm>
            <a:off x="262890" y="41605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Current product</a:t>
            </a:r>
          </a:p>
        </p:txBody>
      </p:sp>
      <p:sp>
        <p:nvSpPr>
          <p:cNvPr id="51217" name="Line 35"/>
          <p:cNvSpPr>
            <a:spLocks noChangeShapeType="1"/>
          </p:cNvSpPr>
          <p:nvPr/>
        </p:nvSpPr>
        <p:spPr bwMode="auto">
          <a:xfrm flipH="1">
            <a:off x="1628775" y="24360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8" name="Line 36"/>
          <p:cNvSpPr>
            <a:spLocks noChangeShapeType="1"/>
          </p:cNvSpPr>
          <p:nvPr/>
        </p:nvSpPr>
        <p:spPr bwMode="auto">
          <a:xfrm flipH="1">
            <a:off x="1628775" y="35218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9" name="Line 37"/>
          <p:cNvSpPr>
            <a:spLocks noChangeShapeType="1"/>
          </p:cNvSpPr>
          <p:nvPr/>
        </p:nvSpPr>
        <p:spPr bwMode="auto">
          <a:xfrm flipH="1">
            <a:off x="1628775" y="46077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20" name="Line 38"/>
          <p:cNvSpPr>
            <a:spLocks noChangeShapeType="1"/>
          </p:cNvSpPr>
          <p:nvPr/>
        </p:nvSpPr>
        <p:spPr bwMode="auto">
          <a:xfrm flipH="1">
            <a:off x="1628775" y="56935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Sprint planning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095852"/>
            <a:ext cx="8515350" cy="3030378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Team selects items from the product backlog they can commit to completing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Sprint backlog is created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Tasks are identified and each is estimated (1-16 hours)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Collaboratively, not done alone by the </a:t>
            </a:r>
            <a:r>
              <a:rPr lang="en-US" sz="2400" dirty="0" err="1">
                <a:sym typeface="Gill Sans" charset="0"/>
              </a:rPr>
              <a:t>ScrumMaster</a:t>
            </a:r>
            <a:endParaRPr lang="en-US" sz="2400" dirty="0">
              <a:sym typeface="Gill Sans" charset="0"/>
            </a:endParaRP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High-level design is considered</a:t>
            </a: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 flipH="1">
            <a:off x="4194810" y="5337810"/>
            <a:ext cx="575787" cy="0"/>
          </a:xfrm>
          <a:prstGeom prst="line">
            <a:avLst/>
          </a:prstGeom>
          <a:noFill/>
          <a:ln w="50800">
            <a:solidFill>
              <a:srgbClr val="577AB1">
                <a:alpha val="50195"/>
              </a:srgbClr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" name="Rectangle 4"/>
          <p:cNvSpPr>
            <a:spLocks/>
          </p:cNvSpPr>
          <p:nvPr/>
        </p:nvSpPr>
        <p:spPr bwMode="auto">
          <a:xfrm>
            <a:off x="692944" y="4151948"/>
            <a:ext cx="3509010" cy="2343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dist="101599" dir="3119987" algn="ctr" rotWithShape="0">
              <a:schemeClr val="bg2">
                <a:alpha val="74997"/>
              </a:schemeClr>
            </a:outerShdw>
          </a:effectLst>
        </p:spPr>
        <p:txBody>
          <a:bodyPr lIns="137160" tIns="137160" rIns="137160" bIns="137160"/>
          <a:lstStyle/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mic Sans MS" pitchFamily="80" charset="0"/>
                <a:ea typeface="Comic Sans MS" pitchFamily="80" charset="0"/>
                <a:cs typeface="Comic Sans MS" pitchFamily="80" charset="0"/>
                <a:sym typeface="Comic Sans MS" pitchFamily="80" charset="0"/>
              </a:rPr>
              <a:t>As a vacation planner, I want to see photos of the hotels.</a:t>
            </a:r>
          </a:p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endParaRPr lang="en-US" dirty="0">
              <a:solidFill>
                <a:schemeClr val="tx1"/>
              </a:solidFill>
              <a:latin typeface="Comic Sans MS" pitchFamily="80" charset="0"/>
              <a:ea typeface="Comic Sans MS" pitchFamily="80" charset="0"/>
              <a:cs typeface="Comic Sans MS" pitchFamily="80" charset="0"/>
              <a:sym typeface="Comic Sans MS" pitchFamily="80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777740" y="4309110"/>
            <a:ext cx="4069080" cy="2057400"/>
            <a:chOff x="0" y="0"/>
            <a:chExt cx="2848" cy="1440"/>
          </a:xfrm>
        </p:grpSpPr>
        <p:sp>
          <p:nvSpPr>
            <p:cNvPr id="3" name="AutoShape 6"/>
            <p:cNvSpPr>
              <a:spLocks/>
            </p:cNvSpPr>
            <p:nvPr/>
          </p:nvSpPr>
          <p:spPr bwMode="auto">
            <a:xfrm>
              <a:off x="0" y="0"/>
              <a:ext cx="2848" cy="1440"/>
            </a:xfrm>
            <a:prstGeom prst="roundRect">
              <a:avLst>
                <a:gd name="adj" fmla="val 13333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3255" name="Rectangle 7"/>
            <p:cNvSpPr>
              <a:spLocks/>
            </p:cNvSpPr>
            <p:nvPr/>
          </p:nvSpPr>
          <p:spPr bwMode="auto">
            <a:xfrm>
              <a:off x="40" y="48"/>
              <a:ext cx="2760" cy="1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middle tier (8 hours)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user interface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Write test fixtures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</a:t>
              </a:r>
              <a:r>
                <a:rPr lang="en-US" sz="2000" dirty="0" err="1">
                  <a:solidFill>
                    <a:srgbClr val="FFFFFF"/>
                  </a:solidFill>
                </a:rPr>
                <a:t>foo</a:t>
              </a:r>
              <a:r>
                <a:rPr lang="en-US" sz="2000" dirty="0">
                  <a:solidFill>
                    <a:srgbClr val="FFFFFF"/>
                  </a:solidFill>
                </a:rPr>
                <a:t> class (6)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Update performance tests (4)</a:t>
              </a:r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The daily scrum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440180"/>
            <a:ext cx="8515350" cy="492633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Parameters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Daily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15-minutes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Stand-up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Not for problem solving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world is invited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Only team members, </a:t>
            </a:r>
            <a:r>
              <a:rPr lang="en-US" dirty="0" err="1">
                <a:sym typeface="Gill Sans" charset="0"/>
              </a:rPr>
              <a:t>ScrumMaster</a:t>
            </a:r>
            <a:r>
              <a:rPr lang="en-US" dirty="0">
                <a:sym typeface="Gill Sans" charset="0"/>
              </a:rPr>
              <a:t>, product owner, can talk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Helps avoid other unnecessary meetings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707232"/>
            <a:ext cx="3714750" cy="278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900" dirty="0">
                <a:sym typeface="Gill Sans" charset="0"/>
              </a:rPr>
              <a:t>Everyone answers 3 questions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5177790"/>
            <a:ext cx="8515350" cy="1028700"/>
          </a:xfrm>
        </p:spPr>
        <p:txBody>
          <a:bodyPr/>
          <a:lstStyle/>
          <a:p>
            <a:pPr marL="628650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These are </a:t>
            </a:r>
            <a:r>
              <a:rPr lang="en-US" i="1" dirty="0">
                <a:solidFill>
                  <a:srgbClr val="FF0000"/>
                </a:solidFill>
                <a:sym typeface="Gill Sans" charset="0"/>
              </a:rPr>
              <a:t>not</a:t>
            </a:r>
            <a:r>
              <a:rPr lang="en-US" dirty="0">
                <a:sym typeface="Gill Sans" charset="0"/>
              </a:rPr>
              <a:t> status for the </a:t>
            </a:r>
            <a:r>
              <a:rPr lang="en-US" dirty="0" err="1">
                <a:sym typeface="Gill Sans" charset="0"/>
              </a:rPr>
              <a:t>ScrumMaster</a:t>
            </a:r>
            <a:endParaRPr lang="en-US" dirty="0">
              <a:sym typeface="Gill Sans" charset="0"/>
            </a:endParaRPr>
          </a:p>
          <a:p>
            <a:pPr marL="937260" lvl="1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They are commitments in front of peers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508760" y="948690"/>
            <a:ext cx="6183630" cy="1371600"/>
            <a:chOff x="0" y="0"/>
            <a:chExt cx="4328" cy="960"/>
          </a:xfrm>
        </p:grpSpPr>
        <p:sp>
          <p:nvSpPr>
            <p:cNvPr id="2" name="AutoShape 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did you do yesterday?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4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27" name="Rectangle 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508760" y="2331720"/>
            <a:ext cx="6183630" cy="1371600"/>
            <a:chOff x="0" y="0"/>
            <a:chExt cx="4328" cy="960"/>
          </a:xfrm>
        </p:grpSpPr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will you do today?</a:t>
              </a: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1" name="Picture 1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5" name="Rectangle 12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508760" y="3714750"/>
            <a:ext cx="6183630" cy="1371600"/>
            <a:chOff x="0" y="0"/>
            <a:chExt cx="4328" cy="960"/>
          </a:xfrm>
        </p:grpSpPr>
        <p:sp>
          <p:nvSpPr>
            <p:cNvPr id="30734" name="AutoShape 1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Is anything in your way?</a:t>
              </a:r>
            </a:p>
          </p:txBody>
        </p:sp>
        <p:grpSp>
          <p:nvGrpSpPr>
            <p:cNvPr id="10" name="Group 1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6" name="Picture 1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37" name="Rectangle 1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</p:spTree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The sprint review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 presents what it accomplished during the sprint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takes the form of a demo of new features or underlying architecture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Informal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2-hour prep time rule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 slides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team participates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Invite the world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940" y="46863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3490" y="32004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Sprint retrospective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440180"/>
            <a:ext cx="8515350" cy="4869180"/>
          </a:xfrm>
        </p:spPr>
        <p:txBody>
          <a:bodyPr/>
          <a:lstStyle/>
          <a:p>
            <a:pPr marL="628650">
              <a:lnSpc>
                <a:spcPct val="80000"/>
              </a:lnSpc>
            </a:pPr>
            <a:r>
              <a:rPr lang="en-US" dirty="0"/>
              <a:t>Periodically take a look at what is and is not working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Typically 15–30 minutes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Done after every sprint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Whole team participates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 err="1"/>
              <a:t>ScrumMaster</a:t>
            </a:r>
            <a:endParaRPr lang="en-US" dirty="0"/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Product owner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Team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Possibly customers and others</a:t>
            </a:r>
          </a:p>
        </p:txBody>
      </p:sp>
    </p:spTree>
  </p:cSld>
  <p:clrMapOvr>
    <a:masterClrMapping/>
  </p:clrMapOvr>
  <p:transition spd="slow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Start / Stop / Continue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440180"/>
            <a:ext cx="8515350" cy="1257300"/>
          </a:xfrm>
        </p:spPr>
        <p:txBody>
          <a:bodyPr/>
          <a:lstStyle/>
          <a:p>
            <a:pPr marL="628650"/>
            <a:r>
              <a:rPr lang="en-US" dirty="0"/>
              <a:t>Whole team gathers and discusses what they</a:t>
            </a:r>
            <a:r>
              <a:rPr lang="ja-JP" altLang="en-US"/>
              <a:t>’</a:t>
            </a:r>
            <a:r>
              <a:rPr lang="en-US" altLang="ja-JP" dirty="0"/>
              <a:t>d like to:</a:t>
            </a:r>
            <a:endParaRPr lang="en-US" dirty="0"/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1348740" y="253746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Start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33796" name="AutoShape 4"/>
          <p:cNvSpPr>
            <a:spLocks/>
          </p:cNvSpPr>
          <p:nvPr/>
        </p:nvSpPr>
        <p:spPr bwMode="auto">
          <a:xfrm>
            <a:off x="2846070" y="364617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Stop doing</a:t>
            </a:r>
          </a:p>
        </p:txBody>
      </p:sp>
      <p:sp>
        <p:nvSpPr>
          <p:cNvPr id="33797" name="AutoShape 5"/>
          <p:cNvSpPr>
            <a:spLocks/>
          </p:cNvSpPr>
          <p:nvPr/>
        </p:nvSpPr>
        <p:spPr bwMode="auto">
          <a:xfrm>
            <a:off x="4343400" y="475488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Continue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005840" y="4366260"/>
            <a:ext cx="2788920" cy="2108835"/>
            <a:chOff x="0" y="0"/>
            <a:chExt cx="1951" cy="1476"/>
          </a:xfrm>
        </p:grpSpPr>
        <p:pic>
          <p:nvPicPr>
            <p:cNvPr id="6349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951" cy="147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63496" name="Rectangle 8"/>
            <p:cNvSpPr>
              <a:spLocks/>
            </p:cNvSpPr>
            <p:nvPr/>
          </p:nvSpPr>
          <p:spPr bwMode="auto">
            <a:xfrm>
              <a:off x="102" y="144"/>
              <a:ext cx="157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300" dirty="0">
                  <a:solidFill>
                    <a:srgbClr val="FF0000"/>
                  </a:solidFill>
                  <a:latin typeface="Comic Sans MS" pitchFamily="66" charset="0"/>
                  <a:sym typeface="Comic Sans MS" pitchFamily="66" charset="0"/>
                </a:rPr>
                <a:t>This is just one of many ways to do a sprint retrospective.</a:t>
              </a:r>
            </a:p>
          </p:txBody>
        </p:sp>
      </p:grpSp>
    </p:spTree>
  </p:cSld>
  <p:clrMapOvr>
    <a:masterClrMapping/>
  </p:clrMapOvr>
  <p:transition spd="med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8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65559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0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1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2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34819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0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65551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2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3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4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5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6" name="Rectangle 19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4837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42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65543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4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5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6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7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8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pull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Requirement</a:t>
            </a:r>
            <a:endParaRPr lang="en-US" sz="28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D:\Users\vivsinha\Desktop\images 1\antiarchite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066800"/>
            <a:ext cx="7684476" cy="4994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Product backlog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34790" y="1565910"/>
            <a:ext cx="4937760" cy="4766310"/>
          </a:xfrm>
        </p:spPr>
        <p:txBody>
          <a:bodyPr/>
          <a:lstStyle/>
          <a:p>
            <a:pPr marL="494348" indent="-265748">
              <a:lnSpc>
                <a:spcPct val="80000"/>
              </a:lnSpc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The requirements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A list of all desired work on the project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Ideally expressed such that each item has value to the users or customers of the product 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Prioritized by the product owner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Reprioritized at the start of each sprint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" y="2988945"/>
            <a:ext cx="4046220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4"/>
          <p:cNvSpPr>
            <a:spLocks/>
          </p:cNvSpPr>
          <p:nvPr/>
        </p:nvSpPr>
        <p:spPr bwMode="auto">
          <a:xfrm>
            <a:off x="1428750" y="5349240"/>
            <a:ext cx="2526030" cy="9144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This is the product backlog</a:t>
            </a: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982980" y="4137660"/>
            <a:ext cx="387192" cy="1371600"/>
          </a:xfrm>
          <a:prstGeom prst="line">
            <a:avLst/>
          </a:prstGeom>
          <a:noFill/>
          <a:ln w="38100">
            <a:solidFill>
              <a:srgbClr val="033F7F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31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54156"/>
              </p:ext>
            </p:extLst>
          </p:nvPr>
        </p:nvGraphicFramePr>
        <p:xfrm>
          <a:off x="650011" y="1035425"/>
          <a:ext cx="7596066" cy="5299077"/>
        </p:xfrm>
        <a:graphic>
          <a:graphicData uri="http://schemas.openxmlformats.org/drawingml/2006/table">
            <a:tbl>
              <a:tblPr/>
              <a:tblGrid>
                <a:gridCol w="570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Backlog item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Estimate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Allow a guest to make a reservation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 (story points)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6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cancel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488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change the dates of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09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hotel employee, I can run Revenue reports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Improve exception handling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0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425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694188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sprint goal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303020"/>
            <a:ext cx="8515350" cy="1131570"/>
          </a:xfrm>
        </p:spPr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A short statement of what the work will be focused on during the sprint</a:t>
            </a: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08610" y="337185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4" name="Rectangle 4"/>
          <p:cNvSpPr>
            <a:spLocks/>
          </p:cNvSpPr>
          <p:nvPr/>
        </p:nvSpPr>
        <p:spPr bwMode="auto">
          <a:xfrm>
            <a:off x="742950" y="337185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5" name="AutoShape 5"/>
          <p:cNvSpPr>
            <a:spLocks/>
          </p:cNvSpPr>
          <p:nvPr/>
        </p:nvSpPr>
        <p:spPr bwMode="auto">
          <a:xfrm rot="10800000">
            <a:off x="299466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6" name="AutoShape 6"/>
          <p:cNvSpPr>
            <a:spLocks/>
          </p:cNvSpPr>
          <p:nvPr/>
        </p:nvSpPr>
        <p:spPr bwMode="auto">
          <a:xfrm>
            <a:off x="30861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7" name="Rectangle 7"/>
          <p:cNvSpPr>
            <a:spLocks/>
          </p:cNvSpPr>
          <p:nvPr/>
        </p:nvSpPr>
        <p:spPr bwMode="auto">
          <a:xfrm>
            <a:off x="457200" y="333756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Database Application</a:t>
            </a:r>
          </a:p>
        </p:txBody>
      </p:sp>
      <p:sp>
        <p:nvSpPr>
          <p:cNvPr id="3" name="AutoShape 8"/>
          <p:cNvSpPr>
            <a:spLocks/>
          </p:cNvSpPr>
          <p:nvPr/>
        </p:nvSpPr>
        <p:spPr bwMode="auto">
          <a:xfrm>
            <a:off x="4366260" y="457200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9" name="Rectangle 9"/>
          <p:cNvSpPr>
            <a:spLocks/>
          </p:cNvSpPr>
          <p:nvPr/>
        </p:nvSpPr>
        <p:spPr bwMode="auto">
          <a:xfrm>
            <a:off x="4800600" y="457200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0" name="AutoShape 10"/>
          <p:cNvSpPr>
            <a:spLocks/>
          </p:cNvSpPr>
          <p:nvPr/>
        </p:nvSpPr>
        <p:spPr bwMode="auto">
          <a:xfrm rot="10800000">
            <a:off x="705231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1" name="AutoShape 11"/>
          <p:cNvSpPr>
            <a:spLocks/>
          </p:cNvSpPr>
          <p:nvPr/>
        </p:nvSpPr>
        <p:spPr bwMode="auto">
          <a:xfrm>
            <a:off x="436626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2" name="Rectangle 12"/>
          <p:cNvSpPr>
            <a:spLocks/>
          </p:cNvSpPr>
          <p:nvPr/>
        </p:nvSpPr>
        <p:spPr bwMode="auto">
          <a:xfrm>
            <a:off x="4514850" y="453771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Financial services</a:t>
            </a:r>
          </a:p>
        </p:txBody>
      </p:sp>
      <p:sp>
        <p:nvSpPr>
          <p:cNvPr id="4" name="AutoShape 13"/>
          <p:cNvSpPr>
            <a:spLocks/>
          </p:cNvSpPr>
          <p:nvPr/>
        </p:nvSpPr>
        <p:spPr bwMode="auto">
          <a:xfrm>
            <a:off x="4366260" y="2503170"/>
            <a:ext cx="4411980" cy="1383030"/>
          </a:xfrm>
          <a:prstGeom prst="roundRect">
            <a:avLst>
              <a:gd name="adj" fmla="val 19833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94" name="Rectangle 14"/>
          <p:cNvSpPr>
            <a:spLocks/>
          </p:cNvSpPr>
          <p:nvPr/>
        </p:nvSpPr>
        <p:spPr bwMode="auto">
          <a:xfrm>
            <a:off x="4800600" y="250317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5" name="AutoShape 15"/>
          <p:cNvSpPr>
            <a:spLocks/>
          </p:cNvSpPr>
          <p:nvPr/>
        </p:nvSpPr>
        <p:spPr bwMode="auto">
          <a:xfrm rot="10800000">
            <a:off x="705231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6" name="AutoShape 16"/>
          <p:cNvSpPr>
            <a:spLocks/>
          </p:cNvSpPr>
          <p:nvPr/>
        </p:nvSpPr>
        <p:spPr bwMode="auto">
          <a:xfrm>
            <a:off x="436626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7" name="Rectangle 17"/>
          <p:cNvSpPr>
            <a:spLocks/>
          </p:cNvSpPr>
          <p:nvPr/>
        </p:nvSpPr>
        <p:spPr bwMode="auto">
          <a:xfrm>
            <a:off x="4514850" y="246888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Life Sciences</a:t>
            </a:r>
          </a:p>
        </p:txBody>
      </p:sp>
      <p:sp>
        <p:nvSpPr>
          <p:cNvPr id="71698" name="Rectangle 18"/>
          <p:cNvSpPr>
            <a:spLocks/>
          </p:cNvSpPr>
          <p:nvPr/>
        </p:nvSpPr>
        <p:spPr bwMode="auto">
          <a:xfrm>
            <a:off x="4366260" y="2926080"/>
            <a:ext cx="441198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features necessary for population genetics studies.</a:t>
            </a:r>
          </a:p>
        </p:txBody>
      </p:sp>
      <p:sp>
        <p:nvSpPr>
          <p:cNvPr id="71699" name="Rectangle 19"/>
          <p:cNvSpPr>
            <a:spLocks/>
          </p:cNvSpPr>
          <p:nvPr/>
        </p:nvSpPr>
        <p:spPr bwMode="auto">
          <a:xfrm>
            <a:off x="4491990" y="502920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more technical indicators than company ABC with real-time, streaming data.</a:t>
            </a:r>
          </a:p>
        </p:txBody>
      </p:sp>
      <p:sp>
        <p:nvSpPr>
          <p:cNvPr id="71700" name="Rectangle 20"/>
          <p:cNvSpPr>
            <a:spLocks/>
          </p:cNvSpPr>
          <p:nvPr/>
        </p:nvSpPr>
        <p:spPr bwMode="auto">
          <a:xfrm>
            <a:off x="411480" y="384048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Make the application run on SQL Server in addition to Oracle.</a:t>
            </a:r>
          </a:p>
        </p:txBody>
      </p:sp>
    </p:spTree>
  </p:cSld>
  <p:clrMapOvr>
    <a:masterClrMapping/>
  </p:clrMapOvr>
  <p:transition spd="slow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33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Individuals sign up for work of their own choosing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is never assigned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Estimated work remaining is updated daily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Any team member can add, delete change sprint backlog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for the sprint emerges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If work is unclear, define a sprint backlog item with a larger amount of time and break it down later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work remaining as more becomes known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416435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34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3" y="1158876"/>
            <a:ext cx="8433521" cy="26511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8" y="3956050"/>
            <a:ext cx="8425964" cy="2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Sprint Backlog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47645" y="1559860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4718" y="4361319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</p:spTree>
    <p:extLst>
      <p:ext uri="{BB962C8B-B14F-4D97-AF65-F5344CB8AC3E}">
        <p14:creationId xmlns:p14="http://schemas.microsoft.com/office/powerpoint/2010/main" val="217417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35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display of what work has been completed and what is left to complete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one for each developer or work item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every day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(make best guess about hours/points completed each day)</a:t>
            </a:r>
          </a:p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0000"/>
                </a:solidFill>
              </a:rPr>
              <a:t>Gives indication to:</a:t>
            </a:r>
          </a:p>
          <a:p>
            <a:pPr lvl="1">
              <a:lnSpc>
                <a:spcPct val="100000"/>
              </a:lnSpc>
            </a:pPr>
            <a:r>
              <a:rPr lang="en-GB" altLang="en-US" kern="0" dirty="0">
                <a:solidFill>
                  <a:srgbClr val="000000"/>
                </a:solidFill>
              </a:rPr>
              <a:t>No work being performed</a:t>
            </a:r>
          </a:p>
          <a:p>
            <a:pPr lvl="1">
              <a:lnSpc>
                <a:spcPct val="100000"/>
              </a:lnSpc>
            </a:pP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Not fast enough work</a:t>
            </a:r>
          </a:p>
          <a:p>
            <a:pPr lvl="1">
              <a:lnSpc>
                <a:spcPct val="100000"/>
              </a:lnSpc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 fast work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variation: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Release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burndown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chart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shows overall progress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at end of each sprint</a:t>
            </a:r>
          </a:p>
        </p:txBody>
      </p:sp>
      <p:pic>
        <p:nvPicPr>
          <p:cNvPr id="7" name="Picture 5" descr="File:SampleBurndown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8"/>
          <a:stretch>
            <a:fillRect/>
          </a:stretch>
        </p:blipFill>
        <p:spPr bwMode="auto">
          <a:xfrm>
            <a:off x="5296838" y="3603626"/>
            <a:ext cx="341029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Burndown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34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/>
          </p:cNvSpPr>
          <p:nvPr/>
        </p:nvSpPr>
        <p:spPr bwMode="auto">
          <a:xfrm>
            <a:off x="1348740" y="2891790"/>
            <a:ext cx="6869430" cy="363474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dist="50800" dir="21480060" algn="ctr" rotWithShape="0">
              <a:schemeClr val="bg2">
                <a:alpha val="39998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81922" name="Rectangle 3"/>
          <p:cNvSpPr>
            <a:spLocks/>
          </p:cNvSpPr>
          <p:nvPr/>
        </p:nvSpPr>
        <p:spPr bwMode="auto">
          <a:xfrm rot="-5400000">
            <a:off x="411480" y="4383405"/>
            <a:ext cx="25603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Hours</a:t>
            </a:r>
          </a:p>
        </p:txBody>
      </p:sp>
      <p:sp>
        <p:nvSpPr>
          <p:cNvPr id="81923" name="Line 4"/>
          <p:cNvSpPr>
            <a:spLocks noChangeShapeType="1"/>
          </p:cNvSpPr>
          <p:nvPr/>
        </p:nvSpPr>
        <p:spPr bwMode="auto">
          <a:xfrm>
            <a:off x="2308860" y="528066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4" name="Line 5"/>
          <p:cNvSpPr>
            <a:spLocks noChangeShapeType="1"/>
          </p:cNvSpPr>
          <p:nvPr/>
        </p:nvSpPr>
        <p:spPr bwMode="auto">
          <a:xfrm>
            <a:off x="2308860" y="380619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5" name="Line 6"/>
          <p:cNvSpPr>
            <a:spLocks noChangeShapeType="1"/>
          </p:cNvSpPr>
          <p:nvPr/>
        </p:nvSpPr>
        <p:spPr bwMode="auto">
          <a:xfrm>
            <a:off x="2308860" y="429768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6" name="Line 7"/>
          <p:cNvSpPr>
            <a:spLocks noChangeShapeType="1"/>
          </p:cNvSpPr>
          <p:nvPr/>
        </p:nvSpPr>
        <p:spPr bwMode="auto">
          <a:xfrm>
            <a:off x="2308860" y="478917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7" name="Line 8"/>
          <p:cNvSpPr>
            <a:spLocks noChangeShapeType="1"/>
          </p:cNvSpPr>
          <p:nvPr/>
        </p:nvSpPr>
        <p:spPr bwMode="auto">
          <a:xfrm>
            <a:off x="2308860" y="577215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8" name="Rectangle 9"/>
          <p:cNvSpPr>
            <a:spLocks/>
          </p:cNvSpPr>
          <p:nvPr/>
        </p:nvSpPr>
        <p:spPr bwMode="auto">
          <a:xfrm>
            <a:off x="1771650" y="36175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40</a:t>
            </a:r>
          </a:p>
        </p:txBody>
      </p:sp>
      <p:sp>
        <p:nvSpPr>
          <p:cNvPr id="81929" name="Rectangle 10"/>
          <p:cNvSpPr>
            <a:spLocks/>
          </p:cNvSpPr>
          <p:nvPr/>
        </p:nvSpPr>
        <p:spPr bwMode="auto">
          <a:xfrm>
            <a:off x="1771650" y="410908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30</a:t>
            </a:r>
          </a:p>
        </p:txBody>
      </p:sp>
      <p:sp>
        <p:nvSpPr>
          <p:cNvPr id="81930" name="Rectangle 11"/>
          <p:cNvSpPr>
            <a:spLocks/>
          </p:cNvSpPr>
          <p:nvPr/>
        </p:nvSpPr>
        <p:spPr bwMode="auto">
          <a:xfrm>
            <a:off x="1771650" y="460057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20</a:t>
            </a:r>
          </a:p>
        </p:txBody>
      </p:sp>
      <p:sp>
        <p:nvSpPr>
          <p:cNvPr id="81931" name="Rectangle 12"/>
          <p:cNvSpPr>
            <a:spLocks/>
          </p:cNvSpPr>
          <p:nvPr/>
        </p:nvSpPr>
        <p:spPr bwMode="auto">
          <a:xfrm>
            <a:off x="1771650" y="509206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10</a:t>
            </a:r>
          </a:p>
        </p:txBody>
      </p:sp>
      <p:sp>
        <p:nvSpPr>
          <p:cNvPr id="81932" name="Rectangle 13"/>
          <p:cNvSpPr>
            <a:spLocks/>
          </p:cNvSpPr>
          <p:nvPr/>
        </p:nvSpPr>
        <p:spPr bwMode="auto">
          <a:xfrm>
            <a:off x="1771650" y="55606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0</a:t>
            </a:r>
          </a:p>
        </p:txBody>
      </p:sp>
      <p:sp>
        <p:nvSpPr>
          <p:cNvPr id="81933" name="Rectangle 14"/>
          <p:cNvSpPr>
            <a:spLocks/>
          </p:cNvSpPr>
          <p:nvPr/>
        </p:nvSpPr>
        <p:spPr bwMode="auto">
          <a:xfrm>
            <a:off x="24117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Mon</a:t>
            </a:r>
          </a:p>
        </p:txBody>
      </p:sp>
      <p:sp>
        <p:nvSpPr>
          <p:cNvPr id="81934" name="Rectangle 15"/>
          <p:cNvSpPr>
            <a:spLocks/>
          </p:cNvSpPr>
          <p:nvPr/>
        </p:nvSpPr>
        <p:spPr bwMode="auto">
          <a:xfrm>
            <a:off x="34975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Tue</a:t>
            </a:r>
          </a:p>
        </p:txBody>
      </p:sp>
      <p:sp>
        <p:nvSpPr>
          <p:cNvPr id="81935" name="Rectangle 16"/>
          <p:cNvSpPr>
            <a:spLocks/>
          </p:cNvSpPr>
          <p:nvPr/>
        </p:nvSpPr>
        <p:spPr bwMode="auto">
          <a:xfrm>
            <a:off x="45834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Wed</a:t>
            </a:r>
          </a:p>
        </p:txBody>
      </p:sp>
      <p:sp>
        <p:nvSpPr>
          <p:cNvPr id="81936" name="Rectangle 17"/>
          <p:cNvSpPr>
            <a:spLocks/>
          </p:cNvSpPr>
          <p:nvPr/>
        </p:nvSpPr>
        <p:spPr bwMode="auto">
          <a:xfrm>
            <a:off x="56692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Thu</a:t>
            </a:r>
          </a:p>
        </p:txBody>
      </p:sp>
      <p:sp>
        <p:nvSpPr>
          <p:cNvPr id="81937" name="Rectangle 18"/>
          <p:cNvSpPr>
            <a:spLocks/>
          </p:cNvSpPr>
          <p:nvPr/>
        </p:nvSpPr>
        <p:spPr bwMode="auto">
          <a:xfrm>
            <a:off x="67551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Fri</a:t>
            </a:r>
          </a:p>
        </p:txBody>
      </p:sp>
      <p:sp>
        <p:nvSpPr>
          <p:cNvPr id="101395" name="Rectangle 19"/>
          <p:cNvSpPr>
            <a:spLocks/>
          </p:cNvSpPr>
          <p:nvPr/>
        </p:nvSpPr>
        <p:spPr bwMode="auto">
          <a:xfrm>
            <a:off x="628650" y="205740"/>
            <a:ext cx="33147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81939" name="Rectangle 20"/>
          <p:cNvSpPr>
            <a:spLocks/>
          </p:cNvSpPr>
          <p:nvPr/>
        </p:nvSpPr>
        <p:spPr bwMode="auto">
          <a:xfrm>
            <a:off x="628650" y="65151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user interface</a:t>
            </a:r>
          </a:p>
        </p:txBody>
      </p:sp>
      <p:sp>
        <p:nvSpPr>
          <p:cNvPr id="81940" name="Rectangle 21"/>
          <p:cNvSpPr>
            <a:spLocks/>
          </p:cNvSpPr>
          <p:nvPr/>
        </p:nvSpPr>
        <p:spPr bwMode="auto">
          <a:xfrm>
            <a:off x="628650" y="109728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middle tier</a:t>
            </a:r>
          </a:p>
        </p:txBody>
      </p:sp>
      <p:sp>
        <p:nvSpPr>
          <p:cNvPr id="81941" name="Rectangle 22"/>
          <p:cNvSpPr>
            <a:spLocks/>
          </p:cNvSpPr>
          <p:nvPr/>
        </p:nvSpPr>
        <p:spPr bwMode="auto">
          <a:xfrm>
            <a:off x="628650" y="154305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Test the middle tier</a:t>
            </a:r>
          </a:p>
        </p:txBody>
      </p:sp>
      <p:sp>
        <p:nvSpPr>
          <p:cNvPr id="81942" name="Rectangle 23"/>
          <p:cNvSpPr>
            <a:spLocks/>
          </p:cNvSpPr>
          <p:nvPr/>
        </p:nvSpPr>
        <p:spPr bwMode="auto">
          <a:xfrm>
            <a:off x="628650" y="198882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Write online help</a:t>
            </a:r>
          </a:p>
        </p:txBody>
      </p:sp>
      <p:sp>
        <p:nvSpPr>
          <p:cNvPr id="101400" name="Rectangle 24"/>
          <p:cNvSpPr>
            <a:spLocks/>
          </p:cNvSpPr>
          <p:nvPr/>
        </p:nvSpPr>
        <p:spPr bwMode="auto">
          <a:xfrm>
            <a:off x="39433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sp>
        <p:nvSpPr>
          <p:cNvPr id="81944" name="Rectangle 25"/>
          <p:cNvSpPr>
            <a:spLocks/>
          </p:cNvSpPr>
          <p:nvPr/>
        </p:nvSpPr>
        <p:spPr bwMode="auto">
          <a:xfrm>
            <a:off x="3943350" y="65151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5" name="Rectangle 26"/>
          <p:cNvSpPr>
            <a:spLocks/>
          </p:cNvSpPr>
          <p:nvPr/>
        </p:nvSpPr>
        <p:spPr bwMode="auto">
          <a:xfrm>
            <a:off x="3943350" y="109728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16</a:t>
            </a:r>
          </a:p>
        </p:txBody>
      </p:sp>
      <p:sp>
        <p:nvSpPr>
          <p:cNvPr id="81946" name="Rectangle 27"/>
          <p:cNvSpPr>
            <a:spLocks/>
          </p:cNvSpPr>
          <p:nvPr/>
        </p:nvSpPr>
        <p:spPr bwMode="auto">
          <a:xfrm>
            <a:off x="3943350" y="154305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7" name="Rectangle 28"/>
          <p:cNvSpPr>
            <a:spLocks/>
          </p:cNvSpPr>
          <p:nvPr/>
        </p:nvSpPr>
        <p:spPr bwMode="auto">
          <a:xfrm>
            <a:off x="3943350" y="198882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12</a:t>
            </a:r>
          </a:p>
        </p:txBody>
      </p:sp>
      <p:sp>
        <p:nvSpPr>
          <p:cNvPr id="101405" name="Rectangle 29"/>
          <p:cNvSpPr>
            <a:spLocks/>
          </p:cNvSpPr>
          <p:nvPr/>
        </p:nvSpPr>
        <p:spPr bwMode="auto">
          <a:xfrm>
            <a:off x="48577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sp>
        <p:nvSpPr>
          <p:cNvPr id="101406" name="Rectangle 30"/>
          <p:cNvSpPr>
            <a:spLocks/>
          </p:cNvSpPr>
          <p:nvPr/>
        </p:nvSpPr>
        <p:spPr bwMode="auto">
          <a:xfrm>
            <a:off x="57721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101407" name="Rectangle 31"/>
          <p:cNvSpPr>
            <a:spLocks/>
          </p:cNvSpPr>
          <p:nvPr/>
        </p:nvSpPr>
        <p:spPr bwMode="auto">
          <a:xfrm>
            <a:off x="66865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 err="1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  <a:endParaRPr lang="en-US" sz="2800" dirty="0">
              <a:solidFill>
                <a:srgbClr val="FFFFFF"/>
              </a:solidFill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101408" name="Rectangle 32"/>
          <p:cNvSpPr>
            <a:spLocks/>
          </p:cNvSpPr>
          <p:nvPr/>
        </p:nvSpPr>
        <p:spPr bwMode="auto">
          <a:xfrm>
            <a:off x="76009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sp>
        <p:nvSpPr>
          <p:cNvPr id="81952" name="Line 33"/>
          <p:cNvSpPr>
            <a:spLocks noChangeShapeType="1"/>
          </p:cNvSpPr>
          <p:nvPr/>
        </p:nvSpPr>
        <p:spPr bwMode="auto">
          <a:xfrm>
            <a:off x="2308860" y="331470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0" name="Line 34"/>
          <p:cNvSpPr>
            <a:spLocks noChangeShapeType="1"/>
          </p:cNvSpPr>
          <p:nvPr/>
        </p:nvSpPr>
        <p:spPr bwMode="auto">
          <a:xfrm>
            <a:off x="2736057" y="3543300"/>
            <a:ext cx="1042988" cy="707232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1" name="Oval 35"/>
          <p:cNvSpPr>
            <a:spLocks/>
          </p:cNvSpPr>
          <p:nvPr/>
        </p:nvSpPr>
        <p:spPr bwMode="auto">
          <a:xfrm>
            <a:off x="2571750" y="339471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2" name="Oval 36"/>
          <p:cNvSpPr>
            <a:spLocks/>
          </p:cNvSpPr>
          <p:nvPr/>
        </p:nvSpPr>
        <p:spPr bwMode="auto">
          <a:xfrm>
            <a:off x="44005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3" name="Oval 37"/>
          <p:cNvSpPr>
            <a:spLocks/>
          </p:cNvSpPr>
          <p:nvPr/>
        </p:nvSpPr>
        <p:spPr bwMode="auto">
          <a:xfrm>
            <a:off x="53149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4" name="Oval 38"/>
          <p:cNvSpPr>
            <a:spLocks/>
          </p:cNvSpPr>
          <p:nvPr/>
        </p:nvSpPr>
        <p:spPr bwMode="auto">
          <a:xfrm>
            <a:off x="62293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5" name="Oval 39"/>
          <p:cNvSpPr>
            <a:spLocks/>
          </p:cNvSpPr>
          <p:nvPr/>
        </p:nvSpPr>
        <p:spPr bwMode="auto">
          <a:xfrm>
            <a:off x="71437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6" name="Oval 40"/>
          <p:cNvSpPr>
            <a:spLocks/>
          </p:cNvSpPr>
          <p:nvPr/>
        </p:nvSpPr>
        <p:spPr bwMode="auto">
          <a:xfrm>
            <a:off x="80581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7" name="Line 41"/>
          <p:cNvSpPr>
            <a:spLocks noChangeShapeType="1"/>
          </p:cNvSpPr>
          <p:nvPr/>
        </p:nvSpPr>
        <p:spPr bwMode="auto">
          <a:xfrm rot="10800000" flipH="1">
            <a:off x="3787617" y="4124802"/>
            <a:ext cx="1101566" cy="134303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8" name="Oval 42"/>
          <p:cNvSpPr>
            <a:spLocks/>
          </p:cNvSpPr>
          <p:nvPr/>
        </p:nvSpPr>
        <p:spPr bwMode="auto">
          <a:xfrm>
            <a:off x="3646170" y="4114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9" name="Line 43"/>
          <p:cNvSpPr>
            <a:spLocks noChangeShapeType="1"/>
          </p:cNvSpPr>
          <p:nvPr/>
        </p:nvSpPr>
        <p:spPr bwMode="auto">
          <a:xfrm>
            <a:off x="4872038" y="4141947"/>
            <a:ext cx="1120140" cy="790098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0" name="Oval 44"/>
          <p:cNvSpPr>
            <a:spLocks/>
          </p:cNvSpPr>
          <p:nvPr/>
        </p:nvSpPr>
        <p:spPr bwMode="auto">
          <a:xfrm>
            <a:off x="4743450" y="40005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1" name="Line 45"/>
          <p:cNvSpPr>
            <a:spLocks noChangeShapeType="1"/>
          </p:cNvSpPr>
          <p:nvPr/>
        </p:nvSpPr>
        <p:spPr bwMode="auto">
          <a:xfrm>
            <a:off x="5966460" y="4914900"/>
            <a:ext cx="1100138" cy="485775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2" name="Oval 46"/>
          <p:cNvSpPr>
            <a:spLocks/>
          </p:cNvSpPr>
          <p:nvPr/>
        </p:nvSpPr>
        <p:spPr bwMode="auto">
          <a:xfrm>
            <a:off x="6915150" y="5257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3" name="Oval 47"/>
          <p:cNvSpPr>
            <a:spLocks/>
          </p:cNvSpPr>
          <p:nvPr/>
        </p:nvSpPr>
        <p:spPr bwMode="auto">
          <a:xfrm>
            <a:off x="5829300" y="477774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2004" name="Rectangle 4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5" name="Rectangle 5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6" name="Rectangle 5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7" name="Rectangle 5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2000" name="Rectangle 5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1" name="Rectangle 5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2" name="Rectangle 5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3" name="Rectangle 5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96" name="Rectangle 5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7" name="Rectangle 6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8" name="Rectangle 6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9" name="Rectangle 6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92" name="Rectangle 6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3" name="Rectangle 6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4" name="Rectangle 6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5" name="Rectangle 6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1988" name="Rectangle 6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4</a:t>
              </a:r>
            </a:p>
          </p:txBody>
        </p:sp>
        <p:sp>
          <p:nvSpPr>
            <p:cNvPr id="81989" name="Rectangle 7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12</a:t>
              </a:r>
            </a:p>
          </p:txBody>
        </p:sp>
        <p:sp>
          <p:nvSpPr>
            <p:cNvPr id="81990" name="Rectangle 7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91" name="Rectangle 7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84" name="Rectangle 7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5" name="Rectangle 7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7</a:t>
              </a:r>
            </a:p>
          </p:txBody>
        </p:sp>
        <p:sp>
          <p:nvSpPr>
            <p:cNvPr id="81986" name="Rectangle 7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11</a:t>
              </a:r>
            </a:p>
          </p:txBody>
        </p:sp>
        <p:sp>
          <p:nvSpPr>
            <p:cNvPr id="81987" name="Rectangle 7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1980" name="Rectangle 7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81" name="Rectangle 8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10</a:t>
              </a:r>
            </a:p>
          </p:txBody>
        </p:sp>
        <p:sp>
          <p:nvSpPr>
            <p:cNvPr id="81982" name="Rectangle 8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83" name="Rectangle 8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76" name="Rectangle 8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7" name="Rectangle 8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8" name="Rectangle 8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79" name="Rectangle 8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75" name="Rectangle 88"/>
          <p:cNvSpPr>
            <a:spLocks/>
          </p:cNvSpPr>
          <p:nvPr/>
        </p:nvSpPr>
        <p:spPr bwMode="auto">
          <a:xfrm>
            <a:off x="1771650" y="312610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50</a:t>
            </a:r>
          </a:p>
        </p:txBody>
      </p:sp>
    </p:spTree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10" grpId="0" animBg="1"/>
      <p:bldP spid="101411" grpId="0" animBg="1"/>
      <p:bldP spid="101412" grpId="0" animBg="1"/>
      <p:bldP spid="101412" grpId="1" animBg="1"/>
      <p:bldP spid="101413" grpId="0" animBg="1"/>
      <p:bldP spid="101413" grpId="1" animBg="1"/>
      <p:bldP spid="101414" grpId="0" animBg="1"/>
      <p:bldP spid="101414" grpId="1" animBg="1"/>
      <p:bldP spid="101415" grpId="0" animBg="1"/>
      <p:bldP spid="101415" grpId="1" animBg="1"/>
      <p:bldP spid="101416" grpId="0" animBg="1"/>
      <p:bldP spid="101416" grpId="1" animBg="1"/>
      <p:bldP spid="101417" grpId="0" animBg="1"/>
      <p:bldP spid="101418" grpId="0" animBg="1"/>
      <p:bldP spid="101419" grpId="0" animBg="1"/>
      <p:bldP spid="101420" grpId="0" animBg="1"/>
      <p:bldP spid="101421" grpId="0" animBg="1"/>
      <p:bldP spid="101422" grpId="0" animBg="1"/>
      <p:bldP spid="1014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Scrum 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297544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25699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27875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24246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2351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60679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01895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296815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30053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23658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236583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238761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296092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3570508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298269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360680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297543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357051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3897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/>
              <a:t>	Fire line on scrum </a:t>
            </a:r>
            <a:r>
              <a:rPr lang="en-US" sz="2800" dirty="0"/>
              <a:t>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31631" y="2895584"/>
            <a:ext cx="7964994" cy="36303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371565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5617" y="2344045"/>
            <a:ext cx="80283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FIRE  LINE</a:t>
            </a: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9720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301897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8267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97541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434700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75916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370836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304074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10605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10605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12782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7011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4310721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72290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34701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7156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Round Diagonal Corner Rectangle 82"/>
          <p:cNvSpPr/>
          <p:nvPr/>
        </p:nvSpPr>
        <p:spPr>
          <a:xfrm>
            <a:off x="3583916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2257534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31072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63729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4455887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114432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  <p:sp>
        <p:nvSpPr>
          <p:cNvPr id="81" name="Round Diagonal Corner Rectangle 80"/>
          <p:cNvSpPr/>
          <p:nvPr/>
        </p:nvSpPr>
        <p:spPr>
          <a:xfrm>
            <a:off x="1233596" y="2419198"/>
            <a:ext cx="679648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Kanban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634331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2235192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22778" y="1981188"/>
            <a:ext cx="68222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TODO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988448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995702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886848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879591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901360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2053758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231501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2293244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95635" y="363584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1739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309152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93916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3410835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73592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75191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0286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404945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439053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9624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70258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34200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504366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900435" y="29826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9609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02624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02624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04801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62132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43000" y="426720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6430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26720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63583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278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55748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3904376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586133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kanban board depiction here is just a sample; and should be customized as per project need and nature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/>
          <p:cNvCxnSpPr/>
          <p:nvPr/>
        </p:nvCxnSpPr>
        <p:spPr>
          <a:xfrm>
            <a:off x="200967" y="13716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28600" y="18288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7338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92" name="Round Diagonal Corner Rectangle 91"/>
          <p:cNvSpPr/>
          <p:nvPr/>
        </p:nvSpPr>
        <p:spPr>
          <a:xfrm>
            <a:off x="3595635" y="438331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3" name="Round Diagonal Corner Rectangle 92"/>
          <p:cNvSpPr/>
          <p:nvPr/>
        </p:nvSpPr>
        <p:spPr>
          <a:xfrm>
            <a:off x="3900435" y="36684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60914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866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8" name="Round Diagonal Corner Rectangle 97"/>
          <p:cNvSpPr/>
          <p:nvPr/>
        </p:nvSpPr>
        <p:spPr>
          <a:xfrm>
            <a:off x="56530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56530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0" name="Round Diagonal Corner Rectangle 99"/>
          <p:cNvSpPr/>
          <p:nvPr/>
        </p:nvSpPr>
        <p:spPr>
          <a:xfrm>
            <a:off x="6110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1" name="Round Diagonal Corner Rectangle 100"/>
          <p:cNvSpPr/>
          <p:nvPr/>
        </p:nvSpPr>
        <p:spPr>
          <a:xfrm>
            <a:off x="61102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2" name="Round Diagonal Corner Rectangle 101"/>
          <p:cNvSpPr/>
          <p:nvPr/>
        </p:nvSpPr>
        <p:spPr>
          <a:xfrm>
            <a:off x="6491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3" name="Round Diagonal Corner Rectangle 102"/>
          <p:cNvSpPr/>
          <p:nvPr/>
        </p:nvSpPr>
        <p:spPr>
          <a:xfrm>
            <a:off x="6934200" y="29718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What is Scrum?</a:t>
            </a:r>
          </a:p>
        </p:txBody>
      </p:sp>
      <p:sp>
        <p:nvSpPr>
          <p:cNvPr id="7" name="Shape 157"/>
          <p:cNvSpPr txBox="1"/>
          <p:nvPr/>
        </p:nvSpPr>
        <p:spPr>
          <a:xfrm>
            <a:off x="534769" y="1065121"/>
            <a:ext cx="7451772" cy="4918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</a:pPr>
            <a:endParaRPr lang="en-GB" altLang="en-US" sz="24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an agile,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lightweight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process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Can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manage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and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control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software and product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Uses iterative, incremental practices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Has a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simple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implementation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Increases productivity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Reduces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time to benefits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adaptive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, empirical systems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not restricted to software development projects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the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opposite of the waterfall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approach…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Originate by Jeff Sutherland and Ken </a:t>
            </a:r>
            <a:r>
              <a:rPr lang="en-GB" altLang="en-US" sz="2200" kern="0" dirty="0" err="1">
                <a:solidFill>
                  <a:srgbClr val="000000"/>
                </a:solidFill>
                <a:latin typeface="Tahoma"/>
              </a:rPr>
              <a:t>Schwaber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in 1993</a:t>
            </a:r>
          </a:p>
          <a:p>
            <a:pPr marL="346075" lvl="1" algn="l">
              <a:lnSpc>
                <a:spcPct val="100000"/>
              </a:lnSpc>
              <a:spcBef>
                <a:spcPct val="20000"/>
              </a:spcBef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Shape 15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903672" y="1738106"/>
            <a:ext cx="4558931" cy="30221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249431" y="1085159"/>
            <a:ext cx="4593919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GB" altLang="en-US" sz="2800" b="1" u="sng" dirty="0">
                <a:solidFill>
                  <a:schemeClr val="accent2"/>
                </a:solidFill>
              </a:rPr>
              <a:t>It’s about common sense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31800"/>
            <a:ext cx="5791200" cy="5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Myths or Facts</a:t>
            </a:r>
            <a:endParaRPr lang="en-US" sz="28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 rot="1958097">
            <a:off x="405248" y="1981200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undisciplined</a:t>
            </a:r>
          </a:p>
        </p:txBody>
      </p:sp>
      <p:sp>
        <p:nvSpPr>
          <p:cNvPr id="11" name="TextBox 10"/>
          <p:cNvSpPr txBox="1"/>
          <p:nvPr/>
        </p:nvSpPr>
        <p:spPr>
          <a:xfrm rot="20734335">
            <a:off x="3521886" y="1490534"/>
            <a:ext cx="1648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documentation</a:t>
            </a:r>
          </a:p>
        </p:txBody>
      </p:sp>
      <p:sp>
        <p:nvSpPr>
          <p:cNvPr id="12" name="TextBox 11"/>
          <p:cNvSpPr txBox="1"/>
          <p:nvPr/>
        </p:nvSpPr>
        <p:spPr>
          <a:xfrm rot="956586">
            <a:off x="5996781" y="1905000"/>
            <a:ext cx="282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Road map and release plan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is essential in Agile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8636" y="3276600"/>
            <a:ext cx="173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works well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for big projects</a:t>
            </a:r>
          </a:p>
        </p:txBody>
      </p:sp>
      <p:sp>
        <p:nvSpPr>
          <p:cNvPr id="15" name="TextBox 14"/>
          <p:cNvSpPr txBox="1"/>
          <p:nvPr/>
        </p:nvSpPr>
        <p:spPr>
          <a:xfrm rot="20247305">
            <a:off x="533400" y="32766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means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small water falls</a:t>
            </a:r>
          </a:p>
        </p:txBody>
      </p:sp>
      <p:sp>
        <p:nvSpPr>
          <p:cNvPr id="16" name="TextBox 15"/>
          <p:cNvSpPr txBox="1"/>
          <p:nvPr/>
        </p:nvSpPr>
        <p:spPr>
          <a:xfrm rot="20319648">
            <a:off x="6460649" y="4500293"/>
            <a:ext cx="1570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required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lots of rework</a:t>
            </a:r>
          </a:p>
        </p:txBody>
      </p:sp>
      <p:sp>
        <p:nvSpPr>
          <p:cNvPr id="17" name="TextBox 16"/>
          <p:cNvSpPr txBox="1"/>
          <p:nvPr/>
        </p:nvSpPr>
        <p:spPr>
          <a:xfrm rot="20302097">
            <a:off x="789316" y="5410200"/>
            <a:ext cx="195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doesn’t scale</a:t>
            </a:r>
          </a:p>
        </p:txBody>
      </p:sp>
      <p:sp>
        <p:nvSpPr>
          <p:cNvPr id="18" name="TextBox 17"/>
          <p:cNvSpPr txBox="1"/>
          <p:nvPr/>
        </p:nvSpPr>
        <p:spPr>
          <a:xfrm rot="409628">
            <a:off x="4453267" y="5335142"/>
            <a:ext cx="1339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architecture</a:t>
            </a:r>
          </a:p>
        </p:txBody>
      </p:sp>
      <p:pic>
        <p:nvPicPr>
          <p:cNvPr id="2050" name="Picture 2" descr="D:\Users\vivsinha\Desktop\images 1\MythvsFa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346158"/>
            <a:ext cx="3962400" cy="2919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Success </a:t>
            </a:r>
            <a:r>
              <a:rPr lang="en-US" sz="2800" dirty="0" err="1"/>
              <a:t>Selfie</a:t>
            </a:r>
            <a:r>
              <a:rPr lang="en-US" sz="2800" dirty="0"/>
              <a:t>!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ontent Placeholder 2"/>
          <p:cNvSpPr txBox="1">
            <a:spLocks/>
          </p:cNvSpPr>
          <p:nvPr/>
        </p:nvSpPr>
        <p:spPr>
          <a:xfrm>
            <a:off x="0" y="1484785"/>
            <a:ext cx="9144000" cy="46112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Going agile is all about building a great development culture in your organization.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Effective cross-functionalism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organizing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Don’t be critical-path developers, cross-train each other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Cross-pollinate though effective code review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Cultivate full-stack developers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5603805">
            <a:off x="3827475" y="279288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AutoShape 91"/>
          <p:cNvSpPr>
            <a:spLocks noChangeArrowheads="1"/>
          </p:cNvSpPr>
          <p:nvPr/>
        </p:nvSpPr>
        <p:spPr bwMode="auto">
          <a:xfrm>
            <a:off x="1187625" y="1752053"/>
            <a:ext cx="6811963" cy="4413251"/>
          </a:xfrm>
          <a:prstGeom prst="curvedLeftArrow">
            <a:avLst>
              <a:gd name="adj1" fmla="val 12903"/>
              <a:gd name="adj2" fmla="val 32903"/>
              <a:gd name="adj3" fmla="val 30413"/>
            </a:avLst>
          </a:prstGeom>
          <a:solidFill>
            <a:schemeClr val="tx2">
              <a:alpha val="43137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600">
              <a:solidFill>
                <a:srgbClr val="000000"/>
              </a:solidFill>
              <a:ea typeface="+mn-ea"/>
            </a:endParaRPr>
          </a:p>
        </p:txBody>
      </p:sp>
      <p:pic>
        <p:nvPicPr>
          <p:cNvPr id="5" name="Picture 4" descr="Red User s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4854" y="1669521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4934" y="1776638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0238" y="1885108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4"/>
          <p:cNvSpPr txBox="1">
            <a:spLocks noChangeArrowheads="1"/>
          </p:cNvSpPr>
          <p:nvPr/>
        </p:nvSpPr>
        <p:spPr bwMode="auto">
          <a:xfrm>
            <a:off x="428729" y="1110793"/>
            <a:ext cx="1674726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User Stories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Must have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Acceptance Criteria 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658066" y="3100470"/>
            <a:ext cx="883076" cy="920342"/>
            <a:chOff x="253" y="1842"/>
            <a:chExt cx="635" cy="681"/>
          </a:xfrm>
        </p:grpSpPr>
        <p:pic>
          <p:nvPicPr>
            <p:cNvPr id="10" name="Picture 86" descr="XP icon generic interne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3" y="1842"/>
              <a:ext cx="4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1"/>
            <p:cNvGrpSpPr>
              <a:grpSpLocks/>
            </p:cNvGrpSpPr>
            <p:nvPr/>
          </p:nvGrpSpPr>
          <p:grpSpPr bwMode="auto">
            <a:xfrm>
              <a:off x="342" y="1978"/>
              <a:ext cx="546" cy="545"/>
              <a:chOff x="1506" y="3106"/>
              <a:chExt cx="609" cy="734"/>
            </a:xfrm>
          </p:grpSpPr>
          <p:pic>
            <p:nvPicPr>
              <p:cNvPr id="12" name="Picture 82" descr="buddy3"/>
              <p:cNvPicPr>
                <a:picLocks noChangeAspect="1" noChangeArrowheads="1"/>
              </p:cNvPicPr>
              <p:nvPr/>
            </p:nvPicPr>
            <p:blipFill>
              <a:blip r:embed="rId8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31" y="3106"/>
                <a:ext cx="384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83" descr="buddy5"/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506" y="3226"/>
                <a:ext cx="377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84" descr="buddy2"/>
              <p:cNvPicPr>
                <a:picLocks noChangeAspect="1" noChangeArrowheads="1"/>
              </p:cNvPicPr>
              <p:nvPr/>
            </p:nvPicPr>
            <p:blipFill>
              <a:blip r:embed="rId10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10" y="3346"/>
                <a:ext cx="377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 Box 85"/>
          <p:cNvSpPr txBox="1">
            <a:spLocks noChangeArrowheads="1"/>
          </p:cNvSpPr>
          <p:nvPr/>
        </p:nvSpPr>
        <p:spPr bwMode="auto">
          <a:xfrm>
            <a:off x="267957" y="4016099"/>
            <a:ext cx="1647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Client / Stakeholder, PO, Scrum master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6" name="Picture 132" descr="GEL Dotted Line MS-green"/>
          <p:cNvPicPr>
            <a:picLocks noChangeAspect="1" noChangeArrowheads="1"/>
          </p:cNvPicPr>
          <p:nvPr/>
        </p:nvPicPr>
        <p:blipFill>
          <a:blip r:embed="rId11" cstate="print"/>
          <a:srcRect l="17416" t="-45959" r="15268" b="5556"/>
          <a:stretch>
            <a:fillRect/>
          </a:stretch>
        </p:blipFill>
        <p:spPr bwMode="auto">
          <a:xfrm>
            <a:off x="1540386" y="3967529"/>
            <a:ext cx="2461487" cy="17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3" descr="GEL Dotted Line MS-blue"/>
          <p:cNvPicPr>
            <a:picLocks noChangeAspect="1" noChangeArrowheads="1"/>
          </p:cNvPicPr>
          <p:nvPr/>
        </p:nvPicPr>
        <p:blipFill>
          <a:blip r:embed="rId12" cstate="print"/>
          <a:srcRect l="34499" t="4041"/>
          <a:stretch>
            <a:fillRect/>
          </a:stretch>
        </p:blipFill>
        <p:spPr bwMode="auto">
          <a:xfrm rot="1981432">
            <a:off x="1394365" y="3260718"/>
            <a:ext cx="2517113" cy="1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44"/>
          <p:cNvSpPr txBox="1">
            <a:spLocks noChangeArrowheads="1"/>
          </p:cNvSpPr>
          <p:nvPr/>
        </p:nvSpPr>
        <p:spPr bwMode="auto">
          <a:xfrm>
            <a:off x="2411760" y="1109671"/>
            <a:ext cx="1440160" cy="577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Development Team</a:t>
            </a:r>
          </a:p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</a:rPr>
              <a:t>Technical discussion of Story</a:t>
            </a:r>
            <a:endParaRPr lang="en-US" sz="105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31" name="Picture 30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2149" y="2366626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44"/>
          <p:cNvSpPr txBox="1">
            <a:spLocks noChangeArrowheads="1"/>
          </p:cNvSpPr>
          <p:nvPr/>
        </p:nvSpPr>
        <p:spPr bwMode="auto">
          <a:xfrm>
            <a:off x="349102" y="5590983"/>
            <a:ext cx="11985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Shippable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</a:t>
            </a: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 </a:t>
            </a: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1217656" y="1657828"/>
            <a:ext cx="440843" cy="796008"/>
            <a:chOff x="975" y="845"/>
            <a:chExt cx="414" cy="889"/>
          </a:xfrm>
        </p:grpSpPr>
        <p:pic>
          <p:nvPicPr>
            <p:cNvPr id="41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3526263" y="3551282"/>
            <a:ext cx="1293323" cy="906827"/>
            <a:chOff x="1111" y="2272"/>
            <a:chExt cx="930" cy="671"/>
          </a:xfrm>
        </p:grpSpPr>
        <p:pic>
          <p:nvPicPr>
            <p:cNvPr id="45" name="Picture 51" descr="orange-disc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52" descr="web-page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54" descr="MSN icon mail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56" descr="3 peice unequal Pie chart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" name="Picture 126" descr="blue arrow"/>
          <p:cNvPicPr>
            <a:picLocks noChangeAspect="1" noChangeArrowheads="1"/>
          </p:cNvPicPr>
          <p:nvPr/>
        </p:nvPicPr>
        <p:blipFill>
          <a:blip r:embed="rId19" cstate="print">
            <a:lum bright="18000"/>
          </a:blip>
          <a:srcRect/>
          <a:stretch>
            <a:fillRect/>
          </a:stretch>
        </p:blipFill>
        <p:spPr bwMode="auto">
          <a:xfrm rot="3550055">
            <a:off x="2603218" y="2768033"/>
            <a:ext cx="1524976" cy="4144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4139953" y="1844824"/>
            <a:ext cx="440843" cy="796008"/>
            <a:chOff x="975" y="845"/>
            <a:chExt cx="414" cy="889"/>
          </a:xfrm>
        </p:grpSpPr>
        <p:pic>
          <p:nvPicPr>
            <p:cNvPr id="5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Group 11"/>
          <p:cNvGrpSpPr>
            <a:grpSpLocks/>
          </p:cNvGrpSpPr>
          <p:nvPr/>
        </p:nvGrpSpPr>
        <p:grpSpPr bwMode="auto">
          <a:xfrm>
            <a:off x="5508104" y="2060848"/>
            <a:ext cx="440843" cy="796008"/>
            <a:chOff x="975" y="845"/>
            <a:chExt cx="414" cy="889"/>
          </a:xfrm>
        </p:grpSpPr>
        <p:pic>
          <p:nvPicPr>
            <p:cNvPr id="5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5105400" y="1548825"/>
            <a:ext cx="1741714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BDD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Behavior driven development</a:t>
            </a:r>
          </a:p>
        </p:txBody>
      </p:sp>
      <p:grpSp>
        <p:nvGrpSpPr>
          <p:cNvPr id="21" name="Group 11"/>
          <p:cNvGrpSpPr>
            <a:grpSpLocks/>
          </p:cNvGrpSpPr>
          <p:nvPr/>
        </p:nvGrpSpPr>
        <p:grpSpPr bwMode="auto">
          <a:xfrm>
            <a:off x="6732241" y="2488976"/>
            <a:ext cx="440843" cy="796008"/>
            <a:chOff x="975" y="845"/>
            <a:chExt cx="414" cy="889"/>
          </a:xfrm>
        </p:grpSpPr>
        <p:pic>
          <p:nvPicPr>
            <p:cNvPr id="6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Text Box 44"/>
          <p:cNvSpPr txBox="1">
            <a:spLocks noChangeArrowheads="1"/>
          </p:cNvSpPr>
          <p:nvPr/>
        </p:nvSpPr>
        <p:spPr bwMode="auto">
          <a:xfrm>
            <a:off x="6970039" y="2133419"/>
            <a:ext cx="181891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 review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Agile way – ensuring all acceptance criteria are covered in TDD &amp; BDD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7668344" y="3573016"/>
            <a:ext cx="440843" cy="796008"/>
            <a:chOff x="975" y="845"/>
            <a:chExt cx="414" cy="889"/>
          </a:xfrm>
        </p:grpSpPr>
        <p:pic>
          <p:nvPicPr>
            <p:cNvPr id="6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" name="Text Box 44"/>
          <p:cNvSpPr txBox="1">
            <a:spLocks noChangeArrowheads="1"/>
          </p:cNvSpPr>
          <p:nvPr/>
        </p:nvSpPr>
        <p:spPr bwMode="auto">
          <a:xfrm>
            <a:off x="7945438" y="3284984"/>
            <a:ext cx="119856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Code Merge in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SCM</a:t>
            </a: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  / Repository</a:t>
            </a:r>
          </a:p>
        </p:txBody>
      </p:sp>
      <p:sp>
        <p:nvSpPr>
          <p:cNvPr id="76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  <a:p>
            <a:pPr algn="ctr">
              <a:defRPr/>
            </a:pPr>
            <a:r>
              <a:rPr lang="en-US" sz="1050" dirty="0">
                <a:solidFill>
                  <a:srgbClr val="40444B"/>
                </a:solidFill>
                <a:latin typeface="+mn-lt"/>
              </a:rPr>
              <a:t>For QA Build</a:t>
            </a:r>
            <a:endParaRPr lang="en-US" sz="1050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5" name="Text Box 44"/>
          <p:cNvSpPr txBox="1">
            <a:spLocks noChangeArrowheads="1"/>
          </p:cNvSpPr>
          <p:nvPr/>
        </p:nvSpPr>
        <p:spPr bwMode="auto">
          <a:xfrm>
            <a:off x="4819810" y="5589242"/>
            <a:ext cx="14401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Exploratory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Testing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3275857" y="3068962"/>
            <a:ext cx="18002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200" b="1" dirty="0">
                <a:solidFill>
                  <a:srgbClr val="40444B"/>
                </a:solidFill>
                <a:latin typeface="+mn-lt"/>
                <a:ea typeface="+mn-ea"/>
              </a:rPr>
              <a:t>Progress &amp; feedback Reporting</a:t>
            </a:r>
          </a:p>
        </p:txBody>
      </p:sp>
      <p:pic>
        <p:nvPicPr>
          <p:cNvPr id="86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8314436">
            <a:off x="4542064" y="3010343"/>
            <a:ext cx="1335013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7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9626784">
            <a:off x="4698951" y="3420013"/>
            <a:ext cx="24123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0800000">
            <a:off x="5602320" y="3850789"/>
            <a:ext cx="192200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1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1494650">
            <a:off x="4731250" y="4236625"/>
            <a:ext cx="2155271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9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6574151">
            <a:off x="3664873" y="4541919"/>
            <a:ext cx="8326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8362049">
            <a:off x="2919897" y="450032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1" name="Picture 100" descr="Build.bmp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76523" y="4840696"/>
            <a:ext cx="901623" cy="724669"/>
          </a:xfrm>
          <a:prstGeom prst="rect">
            <a:avLst/>
          </a:prstGeom>
        </p:spPr>
      </p:pic>
      <p:pic>
        <p:nvPicPr>
          <p:cNvPr id="106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6297" y="314096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605479" y="242088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2443560">
            <a:off x="4287837" y="4461993"/>
            <a:ext cx="14504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67874" y="4934407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TextBox 79"/>
          <p:cNvSpPr txBox="1"/>
          <p:nvPr/>
        </p:nvSpPr>
        <p:spPr>
          <a:xfrm>
            <a:off x="6834360" y="5307297"/>
            <a:ext cx="762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Automated Build report </a:t>
            </a:r>
          </a:p>
        </p:txBody>
      </p:sp>
      <p:sp>
        <p:nvSpPr>
          <p:cNvPr id="82" name="Text Box 44"/>
          <p:cNvSpPr txBox="1">
            <a:spLocks noChangeArrowheads="1"/>
          </p:cNvSpPr>
          <p:nvPr/>
        </p:nvSpPr>
        <p:spPr bwMode="auto">
          <a:xfrm>
            <a:off x="3969142" y="1253686"/>
            <a:ext cx="119856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TDD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Test Driven Development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4" name="Text Box 75"/>
          <p:cNvSpPr txBox="1">
            <a:spLocks noChangeArrowheads="1"/>
          </p:cNvSpPr>
          <p:nvPr/>
        </p:nvSpPr>
        <p:spPr bwMode="auto">
          <a:xfrm>
            <a:off x="3135088" y="4251855"/>
            <a:ext cx="241160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050" b="1" dirty="0">
                <a:latin typeface="+mn-lt"/>
              </a:rPr>
              <a:t>Project management Tool (JIRA)</a:t>
            </a:r>
          </a:p>
          <a:p>
            <a:pPr algn="ctr">
              <a:defRPr/>
            </a:pPr>
            <a:r>
              <a:rPr lang="nl-NL" sz="1050" b="1" dirty="0">
                <a:latin typeface="+mn-lt"/>
                <a:ea typeface="+mn-ea"/>
              </a:rPr>
              <a:t>Code quality review automation  (</a:t>
            </a:r>
            <a:r>
              <a:rPr lang="nl-NL" sz="1050" b="1" dirty="0"/>
              <a:t>Sonar  / CAST</a:t>
            </a:r>
            <a:r>
              <a:rPr lang="nl-NL" sz="1050" b="1" dirty="0">
                <a:latin typeface="+mn-lt"/>
                <a:ea typeface="+mn-ea"/>
              </a:rPr>
              <a:t>)</a:t>
            </a:r>
          </a:p>
          <a:p>
            <a:pPr algn="ctr">
              <a:defRPr/>
            </a:pPr>
            <a:r>
              <a:rPr lang="nl-NL" sz="1050" b="1" dirty="0">
                <a:latin typeface="+mn-lt"/>
              </a:rPr>
              <a:t>Burn Down, Scrum Board </a:t>
            </a:r>
            <a:endParaRPr lang="nl-NL" sz="1050" b="1" dirty="0">
              <a:latin typeface="+mn-lt"/>
              <a:ea typeface="+mn-ea"/>
            </a:endParaRPr>
          </a:p>
        </p:txBody>
      </p:sp>
      <p:sp>
        <p:nvSpPr>
          <p:cNvPr id="88" name="Text Box 44"/>
          <p:cNvSpPr txBox="1">
            <a:spLocks noChangeArrowheads="1"/>
          </p:cNvSpPr>
          <p:nvPr/>
        </p:nvSpPr>
        <p:spPr bwMode="auto">
          <a:xfrm>
            <a:off x="4337385" y="2692220"/>
            <a:ext cx="138348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Unit Test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Coverage &gt; 70 %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3" name="Group 12"/>
          <p:cNvGrpSpPr>
            <a:grpSpLocks noChangeAspect="1"/>
          </p:cNvGrpSpPr>
          <p:nvPr/>
        </p:nvGrpSpPr>
        <p:grpSpPr bwMode="auto">
          <a:xfrm>
            <a:off x="6900659" y="4206011"/>
            <a:ext cx="551826" cy="597811"/>
            <a:chOff x="2841" y="1629"/>
            <a:chExt cx="558" cy="558"/>
          </a:xfrm>
        </p:grpSpPr>
        <p:sp>
          <p:nvSpPr>
            <p:cNvPr id="93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841" y="1629"/>
              <a:ext cx="558" cy="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38" y="1626"/>
              <a:ext cx="558" cy="558"/>
            </a:xfrm>
            <a:custGeom>
              <a:avLst/>
              <a:gdLst/>
              <a:ahLst/>
              <a:cxnLst>
                <a:cxn ang="0">
                  <a:pos x="336" y="686"/>
                </a:cxn>
                <a:cxn ang="0">
                  <a:pos x="192" y="635"/>
                </a:cxn>
                <a:cxn ang="0">
                  <a:pos x="38" y="589"/>
                </a:cxn>
                <a:cxn ang="0">
                  <a:pos x="137" y="409"/>
                </a:cxn>
                <a:cxn ang="0">
                  <a:pos x="49" y="219"/>
                </a:cxn>
                <a:cxn ang="0">
                  <a:pos x="180" y="79"/>
                </a:cxn>
                <a:cxn ang="0">
                  <a:pos x="355" y="151"/>
                </a:cxn>
                <a:cxn ang="0">
                  <a:pos x="527" y="10"/>
                </a:cxn>
                <a:cxn ang="0">
                  <a:pos x="674" y="147"/>
                </a:cxn>
                <a:cxn ang="0">
                  <a:pos x="659" y="311"/>
                </a:cxn>
                <a:cxn ang="0">
                  <a:pos x="826" y="472"/>
                </a:cxn>
                <a:cxn ang="0">
                  <a:pos x="718" y="635"/>
                </a:cxn>
                <a:cxn ang="0">
                  <a:pos x="560" y="681"/>
                </a:cxn>
                <a:cxn ang="0">
                  <a:pos x="634" y="830"/>
                </a:cxn>
                <a:cxn ang="0">
                  <a:pos x="475" y="996"/>
                </a:cxn>
                <a:cxn ang="0">
                  <a:pos x="569" y="1153"/>
                </a:cxn>
                <a:cxn ang="0">
                  <a:pos x="681" y="1203"/>
                </a:cxn>
                <a:cxn ang="0">
                  <a:pos x="696" y="1386"/>
                </a:cxn>
                <a:cxn ang="0">
                  <a:pos x="917" y="1325"/>
                </a:cxn>
                <a:cxn ang="0">
                  <a:pos x="1015" y="1479"/>
                </a:cxn>
                <a:cxn ang="0">
                  <a:pos x="1193" y="1411"/>
                </a:cxn>
                <a:cxn ang="0">
                  <a:pos x="1210" y="1257"/>
                </a:cxn>
                <a:cxn ang="0">
                  <a:pos x="1426" y="1180"/>
                </a:cxn>
                <a:cxn ang="0">
                  <a:pos x="1443" y="1006"/>
                </a:cxn>
                <a:cxn ang="0">
                  <a:pos x="1341" y="908"/>
                </a:cxn>
                <a:cxn ang="0">
                  <a:pos x="1412" y="727"/>
                </a:cxn>
                <a:cxn ang="0">
                  <a:pos x="1210" y="678"/>
                </a:cxn>
                <a:cxn ang="0">
                  <a:pos x="1147" y="571"/>
                </a:cxn>
                <a:cxn ang="0">
                  <a:pos x="1022" y="461"/>
                </a:cxn>
                <a:cxn ang="0">
                  <a:pos x="888" y="614"/>
                </a:cxn>
                <a:cxn ang="0">
                  <a:pos x="946" y="445"/>
                </a:cxn>
                <a:cxn ang="0">
                  <a:pos x="1095" y="606"/>
                </a:cxn>
                <a:cxn ang="0">
                  <a:pos x="1271" y="552"/>
                </a:cxn>
                <a:cxn ang="0">
                  <a:pos x="1399" y="665"/>
                </a:cxn>
                <a:cxn ang="0">
                  <a:pos x="1341" y="868"/>
                </a:cxn>
                <a:cxn ang="0">
                  <a:pos x="1480" y="1014"/>
                </a:cxn>
                <a:cxn ang="0">
                  <a:pos x="1355" y="1111"/>
                </a:cxn>
                <a:cxn ang="0">
                  <a:pos x="1333" y="1240"/>
                </a:cxn>
                <a:cxn ang="0">
                  <a:pos x="1262" y="1405"/>
                </a:cxn>
                <a:cxn ang="0">
                  <a:pos x="1050" y="1336"/>
                </a:cxn>
                <a:cxn ang="0">
                  <a:pos x="926" y="1473"/>
                </a:cxn>
                <a:cxn ang="0">
                  <a:pos x="760" y="1439"/>
                </a:cxn>
                <a:cxn ang="0">
                  <a:pos x="711" y="1235"/>
                </a:cxn>
                <a:cxn ang="0">
                  <a:pos x="521" y="1211"/>
                </a:cxn>
                <a:cxn ang="0">
                  <a:pos x="604" y="1042"/>
                </a:cxn>
                <a:cxn ang="0">
                  <a:pos x="502" y="913"/>
                </a:cxn>
                <a:cxn ang="0">
                  <a:pos x="511" y="743"/>
                </a:cxn>
                <a:cxn ang="0">
                  <a:pos x="695" y="714"/>
                </a:cxn>
                <a:cxn ang="0">
                  <a:pos x="663" y="486"/>
                </a:cxn>
                <a:cxn ang="0">
                  <a:pos x="799" y="398"/>
                </a:cxn>
                <a:cxn ang="0">
                  <a:pos x="752" y="201"/>
                </a:cxn>
                <a:cxn ang="0">
                  <a:pos x="527" y="168"/>
                </a:cxn>
                <a:cxn ang="0">
                  <a:pos x="440" y="71"/>
                </a:cxn>
                <a:cxn ang="0">
                  <a:pos x="248" y="50"/>
                </a:cxn>
                <a:cxn ang="0">
                  <a:pos x="192" y="263"/>
                </a:cxn>
                <a:cxn ang="0">
                  <a:pos x="39" y="309"/>
                </a:cxn>
                <a:cxn ang="0">
                  <a:pos x="16" y="503"/>
                </a:cxn>
                <a:cxn ang="0">
                  <a:pos x="219" y="596"/>
                </a:cxn>
                <a:cxn ang="0">
                  <a:pos x="218" y="784"/>
                </a:cxn>
                <a:cxn ang="0">
                  <a:pos x="390" y="696"/>
                </a:cxn>
              </a:cxnLst>
              <a:rect l="0" t="0" r="r" b="b"/>
              <a:pathLst>
                <a:path w="1488" h="1488">
                  <a:moveTo>
                    <a:pt x="421" y="841"/>
                  </a:moveTo>
                  <a:lnTo>
                    <a:pt x="405" y="792"/>
                  </a:lnTo>
                  <a:lnTo>
                    <a:pt x="393" y="755"/>
                  </a:lnTo>
                  <a:lnTo>
                    <a:pt x="384" y="729"/>
                  </a:lnTo>
                  <a:lnTo>
                    <a:pt x="378" y="712"/>
                  </a:lnTo>
                  <a:lnTo>
                    <a:pt x="375" y="701"/>
                  </a:lnTo>
                  <a:lnTo>
                    <a:pt x="373" y="695"/>
                  </a:lnTo>
                  <a:lnTo>
                    <a:pt x="373" y="696"/>
                  </a:lnTo>
                  <a:lnTo>
                    <a:pt x="372" y="694"/>
                  </a:lnTo>
                  <a:lnTo>
                    <a:pt x="379" y="698"/>
                  </a:lnTo>
                  <a:lnTo>
                    <a:pt x="364" y="697"/>
                  </a:lnTo>
                  <a:cubicBezTo>
                    <a:pt x="363" y="697"/>
                    <a:pt x="361" y="697"/>
                    <a:pt x="360" y="696"/>
                  </a:cubicBezTo>
                  <a:lnTo>
                    <a:pt x="346" y="687"/>
                  </a:lnTo>
                  <a:lnTo>
                    <a:pt x="350" y="688"/>
                  </a:lnTo>
                  <a:lnTo>
                    <a:pt x="344" y="688"/>
                  </a:lnTo>
                  <a:lnTo>
                    <a:pt x="330" y="688"/>
                  </a:lnTo>
                  <a:lnTo>
                    <a:pt x="336" y="686"/>
                  </a:lnTo>
                  <a:lnTo>
                    <a:pt x="301" y="722"/>
                  </a:lnTo>
                  <a:lnTo>
                    <a:pt x="274" y="749"/>
                  </a:lnTo>
                  <a:lnTo>
                    <a:pt x="255" y="768"/>
                  </a:lnTo>
                  <a:lnTo>
                    <a:pt x="242" y="781"/>
                  </a:lnTo>
                  <a:lnTo>
                    <a:pt x="231" y="793"/>
                  </a:lnTo>
                  <a:lnTo>
                    <a:pt x="229" y="795"/>
                  </a:lnTo>
                  <a:cubicBezTo>
                    <a:pt x="227" y="798"/>
                    <a:pt x="223" y="798"/>
                    <a:pt x="219" y="796"/>
                  </a:cubicBezTo>
                  <a:lnTo>
                    <a:pt x="197" y="783"/>
                  </a:lnTo>
                  <a:lnTo>
                    <a:pt x="180" y="773"/>
                  </a:lnTo>
                  <a:lnTo>
                    <a:pt x="160" y="761"/>
                  </a:lnTo>
                  <a:lnTo>
                    <a:pt x="153" y="758"/>
                  </a:lnTo>
                  <a:cubicBezTo>
                    <a:pt x="152" y="757"/>
                    <a:pt x="151" y="757"/>
                    <a:pt x="151" y="756"/>
                  </a:cubicBezTo>
                  <a:lnTo>
                    <a:pt x="150" y="755"/>
                  </a:lnTo>
                  <a:cubicBezTo>
                    <a:pt x="148" y="753"/>
                    <a:pt x="147" y="750"/>
                    <a:pt x="148" y="747"/>
                  </a:cubicBezTo>
                  <a:lnTo>
                    <a:pt x="167" y="698"/>
                  </a:lnTo>
                  <a:lnTo>
                    <a:pt x="182" y="660"/>
                  </a:lnTo>
                  <a:lnTo>
                    <a:pt x="192" y="635"/>
                  </a:lnTo>
                  <a:lnTo>
                    <a:pt x="199" y="617"/>
                  </a:lnTo>
                  <a:lnTo>
                    <a:pt x="203" y="607"/>
                  </a:lnTo>
                  <a:lnTo>
                    <a:pt x="205" y="601"/>
                  </a:lnTo>
                  <a:cubicBezTo>
                    <a:pt x="205" y="601"/>
                    <a:pt x="205" y="600"/>
                    <a:pt x="205" y="600"/>
                  </a:cubicBezTo>
                  <a:lnTo>
                    <a:pt x="206" y="598"/>
                  </a:lnTo>
                  <a:lnTo>
                    <a:pt x="207" y="607"/>
                  </a:lnTo>
                  <a:lnTo>
                    <a:pt x="193" y="591"/>
                  </a:lnTo>
                  <a:lnTo>
                    <a:pt x="178" y="567"/>
                  </a:lnTo>
                  <a:lnTo>
                    <a:pt x="185" y="570"/>
                  </a:lnTo>
                  <a:lnTo>
                    <a:pt x="137" y="576"/>
                  </a:lnTo>
                  <a:lnTo>
                    <a:pt x="102" y="581"/>
                  </a:lnTo>
                  <a:lnTo>
                    <a:pt x="75" y="584"/>
                  </a:lnTo>
                  <a:lnTo>
                    <a:pt x="58" y="587"/>
                  </a:lnTo>
                  <a:lnTo>
                    <a:pt x="47" y="588"/>
                  </a:lnTo>
                  <a:lnTo>
                    <a:pt x="42" y="589"/>
                  </a:lnTo>
                  <a:cubicBezTo>
                    <a:pt x="41" y="589"/>
                    <a:pt x="41" y="589"/>
                    <a:pt x="40" y="589"/>
                  </a:cubicBezTo>
                  <a:lnTo>
                    <a:pt x="38" y="589"/>
                  </a:lnTo>
                  <a:cubicBezTo>
                    <a:pt x="35" y="589"/>
                    <a:pt x="32" y="587"/>
                    <a:pt x="31" y="584"/>
                  </a:cubicBezTo>
                  <a:lnTo>
                    <a:pt x="21" y="558"/>
                  </a:lnTo>
                  <a:lnTo>
                    <a:pt x="14" y="538"/>
                  </a:lnTo>
                  <a:lnTo>
                    <a:pt x="5" y="515"/>
                  </a:lnTo>
                  <a:lnTo>
                    <a:pt x="1" y="507"/>
                  </a:lnTo>
                  <a:cubicBezTo>
                    <a:pt x="1" y="506"/>
                    <a:pt x="0" y="505"/>
                    <a:pt x="0" y="503"/>
                  </a:cubicBezTo>
                  <a:lnTo>
                    <a:pt x="0" y="502"/>
                  </a:lnTo>
                  <a:cubicBezTo>
                    <a:pt x="0" y="499"/>
                    <a:pt x="2" y="497"/>
                    <a:pt x="5" y="495"/>
                  </a:cubicBezTo>
                  <a:lnTo>
                    <a:pt x="50" y="472"/>
                  </a:lnTo>
                  <a:lnTo>
                    <a:pt x="84" y="455"/>
                  </a:lnTo>
                  <a:lnTo>
                    <a:pt x="109" y="443"/>
                  </a:lnTo>
                  <a:lnTo>
                    <a:pt x="125" y="435"/>
                  </a:lnTo>
                  <a:lnTo>
                    <a:pt x="135" y="430"/>
                  </a:lnTo>
                  <a:lnTo>
                    <a:pt x="139" y="428"/>
                  </a:lnTo>
                  <a:lnTo>
                    <a:pt x="142" y="426"/>
                  </a:lnTo>
                  <a:lnTo>
                    <a:pt x="137" y="433"/>
                  </a:lnTo>
                  <a:lnTo>
                    <a:pt x="137" y="409"/>
                  </a:lnTo>
                  <a:lnTo>
                    <a:pt x="137" y="384"/>
                  </a:lnTo>
                  <a:lnTo>
                    <a:pt x="141" y="391"/>
                  </a:lnTo>
                  <a:lnTo>
                    <a:pt x="99" y="365"/>
                  </a:lnTo>
                  <a:lnTo>
                    <a:pt x="68" y="345"/>
                  </a:lnTo>
                  <a:lnTo>
                    <a:pt x="45" y="331"/>
                  </a:lnTo>
                  <a:lnTo>
                    <a:pt x="30" y="322"/>
                  </a:lnTo>
                  <a:lnTo>
                    <a:pt x="16" y="313"/>
                  </a:lnTo>
                  <a:lnTo>
                    <a:pt x="15" y="313"/>
                  </a:lnTo>
                  <a:cubicBezTo>
                    <a:pt x="11" y="311"/>
                    <a:pt x="10" y="306"/>
                    <a:pt x="11" y="303"/>
                  </a:cubicBezTo>
                  <a:lnTo>
                    <a:pt x="21" y="277"/>
                  </a:lnTo>
                  <a:lnTo>
                    <a:pt x="28" y="257"/>
                  </a:lnTo>
                  <a:lnTo>
                    <a:pt x="36" y="234"/>
                  </a:lnTo>
                  <a:lnTo>
                    <a:pt x="40" y="224"/>
                  </a:lnTo>
                  <a:lnTo>
                    <a:pt x="39" y="227"/>
                  </a:lnTo>
                  <a:lnTo>
                    <a:pt x="39" y="226"/>
                  </a:lnTo>
                  <a:cubicBezTo>
                    <a:pt x="39" y="224"/>
                    <a:pt x="41" y="222"/>
                    <a:pt x="42" y="220"/>
                  </a:cubicBezTo>
                  <a:cubicBezTo>
                    <a:pt x="44" y="219"/>
                    <a:pt x="47" y="218"/>
                    <a:pt x="49" y="219"/>
                  </a:cubicBezTo>
                  <a:lnTo>
                    <a:pt x="98" y="229"/>
                  </a:lnTo>
                  <a:lnTo>
                    <a:pt x="134" y="236"/>
                  </a:lnTo>
                  <a:lnTo>
                    <a:pt x="160" y="241"/>
                  </a:lnTo>
                  <a:lnTo>
                    <a:pt x="178" y="244"/>
                  </a:lnTo>
                  <a:lnTo>
                    <a:pt x="188" y="246"/>
                  </a:lnTo>
                  <a:lnTo>
                    <a:pt x="195" y="248"/>
                  </a:lnTo>
                  <a:lnTo>
                    <a:pt x="192" y="247"/>
                  </a:lnTo>
                  <a:lnTo>
                    <a:pt x="194" y="247"/>
                  </a:lnTo>
                  <a:lnTo>
                    <a:pt x="189" y="250"/>
                  </a:lnTo>
                  <a:lnTo>
                    <a:pt x="204" y="235"/>
                  </a:lnTo>
                  <a:lnTo>
                    <a:pt x="228" y="211"/>
                  </a:lnTo>
                  <a:lnTo>
                    <a:pt x="226" y="219"/>
                  </a:lnTo>
                  <a:lnTo>
                    <a:pt x="210" y="170"/>
                  </a:lnTo>
                  <a:lnTo>
                    <a:pt x="198" y="133"/>
                  </a:lnTo>
                  <a:lnTo>
                    <a:pt x="189" y="107"/>
                  </a:lnTo>
                  <a:lnTo>
                    <a:pt x="183" y="90"/>
                  </a:lnTo>
                  <a:lnTo>
                    <a:pt x="180" y="79"/>
                  </a:lnTo>
                  <a:lnTo>
                    <a:pt x="178" y="73"/>
                  </a:lnTo>
                  <a:lnTo>
                    <a:pt x="178" y="74"/>
                  </a:lnTo>
                  <a:lnTo>
                    <a:pt x="177" y="72"/>
                  </a:lnTo>
                  <a:cubicBezTo>
                    <a:pt x="176" y="70"/>
                    <a:pt x="176" y="68"/>
                    <a:pt x="177" y="66"/>
                  </a:cubicBezTo>
                  <a:cubicBezTo>
                    <a:pt x="178" y="64"/>
                    <a:pt x="179" y="62"/>
                    <a:pt x="181" y="61"/>
                  </a:cubicBezTo>
                  <a:lnTo>
                    <a:pt x="203" y="51"/>
                  </a:lnTo>
                  <a:lnTo>
                    <a:pt x="220" y="44"/>
                  </a:lnTo>
                  <a:lnTo>
                    <a:pt x="241" y="35"/>
                  </a:lnTo>
                  <a:lnTo>
                    <a:pt x="247" y="32"/>
                  </a:lnTo>
                  <a:cubicBezTo>
                    <a:pt x="249" y="31"/>
                    <a:pt x="250" y="30"/>
                    <a:pt x="251" y="30"/>
                  </a:cubicBezTo>
                  <a:lnTo>
                    <a:pt x="252" y="30"/>
                  </a:lnTo>
                  <a:cubicBezTo>
                    <a:pt x="255" y="30"/>
                    <a:pt x="257" y="32"/>
                    <a:pt x="259" y="33"/>
                  </a:cubicBezTo>
                  <a:lnTo>
                    <a:pt x="291" y="72"/>
                  </a:lnTo>
                  <a:lnTo>
                    <a:pt x="316" y="102"/>
                  </a:lnTo>
                  <a:lnTo>
                    <a:pt x="333" y="123"/>
                  </a:lnTo>
                  <a:lnTo>
                    <a:pt x="345" y="137"/>
                  </a:lnTo>
                  <a:lnTo>
                    <a:pt x="355" y="151"/>
                  </a:lnTo>
                  <a:lnTo>
                    <a:pt x="356" y="152"/>
                  </a:lnTo>
                  <a:lnTo>
                    <a:pt x="348" y="150"/>
                  </a:lnTo>
                  <a:lnTo>
                    <a:pt x="372" y="141"/>
                  </a:lnTo>
                  <a:cubicBezTo>
                    <a:pt x="372" y="141"/>
                    <a:pt x="373" y="141"/>
                    <a:pt x="374" y="140"/>
                  </a:cubicBezTo>
                  <a:lnTo>
                    <a:pt x="398" y="139"/>
                  </a:lnTo>
                  <a:lnTo>
                    <a:pt x="391" y="144"/>
                  </a:lnTo>
                  <a:lnTo>
                    <a:pt x="410" y="98"/>
                  </a:lnTo>
                  <a:lnTo>
                    <a:pt x="425" y="64"/>
                  </a:lnTo>
                  <a:lnTo>
                    <a:pt x="436" y="39"/>
                  </a:lnTo>
                  <a:lnTo>
                    <a:pt x="443" y="22"/>
                  </a:lnTo>
                  <a:lnTo>
                    <a:pt x="447" y="12"/>
                  </a:lnTo>
                  <a:lnTo>
                    <a:pt x="449" y="7"/>
                  </a:lnTo>
                  <a:lnTo>
                    <a:pt x="450" y="5"/>
                  </a:lnTo>
                  <a:cubicBezTo>
                    <a:pt x="452" y="2"/>
                    <a:pt x="455" y="0"/>
                    <a:pt x="458" y="1"/>
                  </a:cubicBezTo>
                  <a:lnTo>
                    <a:pt x="484" y="4"/>
                  </a:lnTo>
                  <a:lnTo>
                    <a:pt x="504" y="7"/>
                  </a:lnTo>
                  <a:lnTo>
                    <a:pt x="527" y="10"/>
                  </a:lnTo>
                  <a:lnTo>
                    <a:pt x="535" y="11"/>
                  </a:lnTo>
                  <a:lnTo>
                    <a:pt x="535" y="10"/>
                  </a:lnTo>
                  <a:cubicBezTo>
                    <a:pt x="540" y="10"/>
                    <a:pt x="543" y="14"/>
                    <a:pt x="543" y="18"/>
                  </a:cubicBezTo>
                  <a:lnTo>
                    <a:pt x="543" y="70"/>
                  </a:lnTo>
                  <a:lnTo>
                    <a:pt x="543" y="109"/>
                  </a:lnTo>
                  <a:lnTo>
                    <a:pt x="543" y="137"/>
                  </a:lnTo>
                  <a:lnTo>
                    <a:pt x="543" y="156"/>
                  </a:lnTo>
                  <a:lnTo>
                    <a:pt x="543" y="168"/>
                  </a:lnTo>
                  <a:lnTo>
                    <a:pt x="543" y="174"/>
                  </a:lnTo>
                  <a:lnTo>
                    <a:pt x="543" y="176"/>
                  </a:lnTo>
                  <a:lnTo>
                    <a:pt x="540" y="170"/>
                  </a:lnTo>
                  <a:lnTo>
                    <a:pt x="560" y="185"/>
                  </a:lnTo>
                  <a:lnTo>
                    <a:pt x="579" y="200"/>
                  </a:lnTo>
                  <a:lnTo>
                    <a:pt x="571" y="199"/>
                  </a:lnTo>
                  <a:lnTo>
                    <a:pt x="616" y="176"/>
                  </a:lnTo>
                  <a:lnTo>
                    <a:pt x="650" y="159"/>
                  </a:lnTo>
                  <a:lnTo>
                    <a:pt x="674" y="147"/>
                  </a:lnTo>
                  <a:lnTo>
                    <a:pt x="690" y="139"/>
                  </a:lnTo>
                  <a:lnTo>
                    <a:pt x="700" y="134"/>
                  </a:lnTo>
                  <a:lnTo>
                    <a:pt x="704" y="132"/>
                  </a:lnTo>
                  <a:lnTo>
                    <a:pt x="707" y="130"/>
                  </a:lnTo>
                  <a:cubicBezTo>
                    <a:pt x="710" y="129"/>
                    <a:pt x="714" y="129"/>
                    <a:pt x="717" y="132"/>
                  </a:cubicBezTo>
                  <a:lnTo>
                    <a:pt x="745" y="166"/>
                  </a:lnTo>
                  <a:lnTo>
                    <a:pt x="760" y="184"/>
                  </a:lnTo>
                  <a:lnTo>
                    <a:pt x="765" y="190"/>
                  </a:lnTo>
                  <a:lnTo>
                    <a:pt x="765" y="191"/>
                  </a:lnTo>
                  <a:cubicBezTo>
                    <a:pt x="768" y="194"/>
                    <a:pt x="768" y="199"/>
                    <a:pt x="765" y="202"/>
                  </a:cubicBezTo>
                  <a:lnTo>
                    <a:pt x="730" y="241"/>
                  </a:lnTo>
                  <a:lnTo>
                    <a:pt x="703" y="271"/>
                  </a:lnTo>
                  <a:lnTo>
                    <a:pt x="684" y="292"/>
                  </a:lnTo>
                  <a:lnTo>
                    <a:pt x="671" y="306"/>
                  </a:lnTo>
                  <a:lnTo>
                    <a:pt x="661" y="319"/>
                  </a:lnTo>
                  <a:lnTo>
                    <a:pt x="658" y="321"/>
                  </a:lnTo>
                  <a:lnTo>
                    <a:pt x="659" y="311"/>
                  </a:lnTo>
                  <a:lnTo>
                    <a:pt x="672" y="332"/>
                  </a:lnTo>
                  <a:cubicBezTo>
                    <a:pt x="673" y="333"/>
                    <a:pt x="673" y="334"/>
                    <a:pt x="673" y="335"/>
                  </a:cubicBezTo>
                  <a:lnTo>
                    <a:pt x="679" y="363"/>
                  </a:lnTo>
                  <a:lnTo>
                    <a:pt x="673" y="357"/>
                  </a:lnTo>
                  <a:lnTo>
                    <a:pt x="722" y="367"/>
                  </a:lnTo>
                  <a:lnTo>
                    <a:pt x="758" y="374"/>
                  </a:lnTo>
                  <a:lnTo>
                    <a:pt x="784" y="380"/>
                  </a:lnTo>
                  <a:lnTo>
                    <a:pt x="802" y="383"/>
                  </a:lnTo>
                  <a:lnTo>
                    <a:pt x="812" y="385"/>
                  </a:lnTo>
                  <a:lnTo>
                    <a:pt x="819" y="387"/>
                  </a:lnTo>
                  <a:lnTo>
                    <a:pt x="816" y="386"/>
                  </a:lnTo>
                  <a:lnTo>
                    <a:pt x="818" y="386"/>
                  </a:lnTo>
                  <a:cubicBezTo>
                    <a:pt x="823" y="386"/>
                    <a:pt x="826" y="390"/>
                    <a:pt x="826" y="394"/>
                  </a:cubicBezTo>
                  <a:lnTo>
                    <a:pt x="826" y="420"/>
                  </a:lnTo>
                  <a:lnTo>
                    <a:pt x="826" y="440"/>
                  </a:lnTo>
                  <a:lnTo>
                    <a:pt x="826" y="463"/>
                  </a:lnTo>
                  <a:lnTo>
                    <a:pt x="826" y="472"/>
                  </a:lnTo>
                  <a:lnTo>
                    <a:pt x="826" y="473"/>
                  </a:lnTo>
                  <a:cubicBezTo>
                    <a:pt x="826" y="477"/>
                    <a:pt x="824" y="481"/>
                    <a:pt x="820" y="481"/>
                  </a:cubicBezTo>
                  <a:lnTo>
                    <a:pt x="769" y="488"/>
                  </a:lnTo>
                  <a:lnTo>
                    <a:pt x="729" y="493"/>
                  </a:lnTo>
                  <a:lnTo>
                    <a:pt x="701" y="496"/>
                  </a:lnTo>
                  <a:lnTo>
                    <a:pt x="684" y="499"/>
                  </a:lnTo>
                  <a:lnTo>
                    <a:pt x="671" y="500"/>
                  </a:lnTo>
                  <a:lnTo>
                    <a:pt x="666" y="501"/>
                  </a:lnTo>
                  <a:cubicBezTo>
                    <a:pt x="665" y="501"/>
                    <a:pt x="665" y="501"/>
                    <a:pt x="664" y="501"/>
                  </a:cubicBezTo>
                  <a:lnTo>
                    <a:pt x="662" y="501"/>
                  </a:lnTo>
                  <a:lnTo>
                    <a:pt x="670" y="495"/>
                  </a:lnTo>
                  <a:lnTo>
                    <a:pt x="665" y="523"/>
                  </a:lnTo>
                  <a:lnTo>
                    <a:pt x="660" y="544"/>
                  </a:lnTo>
                  <a:lnTo>
                    <a:pt x="659" y="538"/>
                  </a:lnTo>
                  <a:lnTo>
                    <a:pt x="685" y="580"/>
                  </a:lnTo>
                  <a:lnTo>
                    <a:pt x="704" y="612"/>
                  </a:lnTo>
                  <a:lnTo>
                    <a:pt x="718" y="635"/>
                  </a:lnTo>
                  <a:lnTo>
                    <a:pt x="727" y="650"/>
                  </a:lnTo>
                  <a:lnTo>
                    <a:pt x="736" y="664"/>
                  </a:lnTo>
                  <a:lnTo>
                    <a:pt x="738" y="667"/>
                  </a:lnTo>
                  <a:cubicBezTo>
                    <a:pt x="739" y="669"/>
                    <a:pt x="739" y="672"/>
                    <a:pt x="737" y="675"/>
                  </a:cubicBezTo>
                  <a:lnTo>
                    <a:pt x="720" y="704"/>
                  </a:lnTo>
                  <a:lnTo>
                    <a:pt x="713" y="718"/>
                  </a:lnTo>
                  <a:cubicBezTo>
                    <a:pt x="712" y="719"/>
                    <a:pt x="712" y="719"/>
                    <a:pt x="712" y="719"/>
                  </a:cubicBezTo>
                  <a:lnTo>
                    <a:pt x="708" y="724"/>
                  </a:lnTo>
                  <a:lnTo>
                    <a:pt x="709" y="719"/>
                  </a:lnTo>
                  <a:lnTo>
                    <a:pt x="709" y="720"/>
                  </a:lnTo>
                  <a:cubicBezTo>
                    <a:pt x="709" y="723"/>
                    <a:pt x="708" y="725"/>
                    <a:pt x="706" y="727"/>
                  </a:cubicBezTo>
                  <a:cubicBezTo>
                    <a:pt x="704" y="728"/>
                    <a:pt x="701" y="729"/>
                    <a:pt x="699" y="728"/>
                  </a:cubicBezTo>
                  <a:lnTo>
                    <a:pt x="650" y="711"/>
                  </a:lnTo>
                  <a:lnTo>
                    <a:pt x="614" y="699"/>
                  </a:lnTo>
                  <a:lnTo>
                    <a:pt x="588" y="690"/>
                  </a:lnTo>
                  <a:lnTo>
                    <a:pt x="570" y="684"/>
                  </a:lnTo>
                  <a:lnTo>
                    <a:pt x="560" y="681"/>
                  </a:lnTo>
                  <a:lnTo>
                    <a:pt x="554" y="679"/>
                  </a:lnTo>
                  <a:cubicBezTo>
                    <a:pt x="554" y="679"/>
                    <a:pt x="553" y="679"/>
                    <a:pt x="553" y="679"/>
                  </a:cubicBezTo>
                  <a:lnTo>
                    <a:pt x="551" y="678"/>
                  </a:lnTo>
                  <a:lnTo>
                    <a:pt x="562" y="674"/>
                  </a:lnTo>
                  <a:lnTo>
                    <a:pt x="549" y="700"/>
                  </a:lnTo>
                  <a:lnTo>
                    <a:pt x="539" y="720"/>
                  </a:lnTo>
                  <a:lnTo>
                    <a:pt x="528" y="743"/>
                  </a:lnTo>
                  <a:lnTo>
                    <a:pt x="524" y="752"/>
                  </a:lnTo>
                  <a:cubicBezTo>
                    <a:pt x="523" y="753"/>
                    <a:pt x="523" y="753"/>
                    <a:pt x="522" y="754"/>
                  </a:cubicBezTo>
                  <a:lnTo>
                    <a:pt x="521" y="755"/>
                  </a:lnTo>
                  <a:lnTo>
                    <a:pt x="520" y="743"/>
                  </a:lnTo>
                  <a:lnTo>
                    <a:pt x="559" y="772"/>
                  </a:lnTo>
                  <a:lnTo>
                    <a:pt x="588" y="794"/>
                  </a:lnTo>
                  <a:lnTo>
                    <a:pt x="608" y="810"/>
                  </a:lnTo>
                  <a:lnTo>
                    <a:pt x="622" y="821"/>
                  </a:lnTo>
                  <a:lnTo>
                    <a:pt x="635" y="831"/>
                  </a:lnTo>
                  <a:lnTo>
                    <a:pt x="634" y="830"/>
                  </a:lnTo>
                  <a:lnTo>
                    <a:pt x="636" y="831"/>
                  </a:lnTo>
                  <a:cubicBezTo>
                    <a:pt x="640" y="833"/>
                    <a:pt x="641" y="837"/>
                    <a:pt x="640" y="841"/>
                  </a:cubicBezTo>
                  <a:lnTo>
                    <a:pt x="631" y="871"/>
                  </a:lnTo>
                  <a:lnTo>
                    <a:pt x="621" y="901"/>
                  </a:lnTo>
                  <a:cubicBezTo>
                    <a:pt x="620" y="904"/>
                    <a:pt x="618" y="906"/>
                    <a:pt x="615" y="906"/>
                  </a:cubicBezTo>
                  <a:lnTo>
                    <a:pt x="567" y="916"/>
                  </a:lnTo>
                  <a:lnTo>
                    <a:pt x="531" y="923"/>
                  </a:lnTo>
                  <a:lnTo>
                    <a:pt x="505" y="928"/>
                  </a:lnTo>
                  <a:lnTo>
                    <a:pt x="487" y="931"/>
                  </a:lnTo>
                  <a:lnTo>
                    <a:pt x="477" y="933"/>
                  </a:lnTo>
                  <a:lnTo>
                    <a:pt x="472" y="935"/>
                  </a:lnTo>
                  <a:cubicBezTo>
                    <a:pt x="471" y="935"/>
                    <a:pt x="470" y="935"/>
                    <a:pt x="469" y="935"/>
                  </a:cubicBezTo>
                  <a:lnTo>
                    <a:pt x="467" y="935"/>
                  </a:lnTo>
                  <a:lnTo>
                    <a:pt x="475" y="927"/>
                  </a:lnTo>
                  <a:lnTo>
                    <a:pt x="475" y="953"/>
                  </a:lnTo>
                  <a:lnTo>
                    <a:pt x="475" y="973"/>
                  </a:lnTo>
                  <a:lnTo>
                    <a:pt x="475" y="996"/>
                  </a:lnTo>
                  <a:lnTo>
                    <a:pt x="475" y="1005"/>
                  </a:lnTo>
                  <a:lnTo>
                    <a:pt x="475" y="1006"/>
                  </a:lnTo>
                  <a:lnTo>
                    <a:pt x="469" y="999"/>
                  </a:lnTo>
                  <a:lnTo>
                    <a:pt x="517" y="1009"/>
                  </a:lnTo>
                  <a:lnTo>
                    <a:pt x="553" y="1016"/>
                  </a:lnTo>
                  <a:lnTo>
                    <a:pt x="579" y="1022"/>
                  </a:lnTo>
                  <a:lnTo>
                    <a:pt x="597" y="1025"/>
                  </a:lnTo>
                  <a:lnTo>
                    <a:pt x="607" y="1027"/>
                  </a:lnTo>
                  <a:lnTo>
                    <a:pt x="614" y="1029"/>
                  </a:lnTo>
                  <a:lnTo>
                    <a:pt x="611" y="1028"/>
                  </a:lnTo>
                  <a:lnTo>
                    <a:pt x="613" y="1028"/>
                  </a:lnTo>
                  <a:cubicBezTo>
                    <a:pt x="617" y="1028"/>
                    <a:pt x="620" y="1031"/>
                    <a:pt x="621" y="1034"/>
                  </a:cubicBezTo>
                  <a:lnTo>
                    <a:pt x="631" y="1064"/>
                  </a:lnTo>
                  <a:lnTo>
                    <a:pt x="640" y="1093"/>
                  </a:lnTo>
                  <a:cubicBezTo>
                    <a:pt x="641" y="1096"/>
                    <a:pt x="640" y="1100"/>
                    <a:pt x="637" y="1102"/>
                  </a:cubicBezTo>
                  <a:lnTo>
                    <a:pt x="598" y="1131"/>
                  </a:lnTo>
                  <a:lnTo>
                    <a:pt x="569" y="1153"/>
                  </a:lnTo>
                  <a:lnTo>
                    <a:pt x="549" y="1169"/>
                  </a:lnTo>
                  <a:lnTo>
                    <a:pt x="535" y="1180"/>
                  </a:lnTo>
                  <a:lnTo>
                    <a:pt x="522" y="1190"/>
                  </a:lnTo>
                  <a:cubicBezTo>
                    <a:pt x="522" y="1190"/>
                    <a:pt x="522" y="1190"/>
                    <a:pt x="521" y="1191"/>
                  </a:cubicBezTo>
                  <a:lnTo>
                    <a:pt x="519" y="1192"/>
                  </a:lnTo>
                  <a:lnTo>
                    <a:pt x="522" y="1181"/>
                  </a:lnTo>
                  <a:lnTo>
                    <a:pt x="535" y="1204"/>
                  </a:lnTo>
                  <a:lnTo>
                    <a:pt x="545" y="1220"/>
                  </a:lnTo>
                  <a:lnTo>
                    <a:pt x="556" y="1241"/>
                  </a:lnTo>
                  <a:lnTo>
                    <a:pt x="561" y="1249"/>
                  </a:lnTo>
                  <a:lnTo>
                    <a:pt x="559" y="1247"/>
                  </a:lnTo>
                  <a:lnTo>
                    <a:pt x="560" y="1248"/>
                  </a:lnTo>
                  <a:lnTo>
                    <a:pt x="552" y="1246"/>
                  </a:lnTo>
                  <a:lnTo>
                    <a:pt x="601" y="1230"/>
                  </a:lnTo>
                  <a:lnTo>
                    <a:pt x="637" y="1218"/>
                  </a:lnTo>
                  <a:lnTo>
                    <a:pt x="663" y="1209"/>
                  </a:lnTo>
                  <a:lnTo>
                    <a:pt x="681" y="1203"/>
                  </a:lnTo>
                  <a:lnTo>
                    <a:pt x="691" y="1200"/>
                  </a:lnTo>
                  <a:lnTo>
                    <a:pt x="697" y="1198"/>
                  </a:lnTo>
                  <a:lnTo>
                    <a:pt x="696" y="1198"/>
                  </a:lnTo>
                  <a:lnTo>
                    <a:pt x="698" y="1197"/>
                  </a:lnTo>
                  <a:cubicBezTo>
                    <a:pt x="702" y="1195"/>
                    <a:pt x="706" y="1197"/>
                    <a:pt x="708" y="1200"/>
                  </a:cubicBezTo>
                  <a:lnTo>
                    <a:pt x="723" y="1225"/>
                  </a:lnTo>
                  <a:lnTo>
                    <a:pt x="722" y="1224"/>
                  </a:lnTo>
                  <a:lnTo>
                    <a:pt x="746" y="1248"/>
                  </a:lnTo>
                  <a:cubicBezTo>
                    <a:pt x="748" y="1250"/>
                    <a:pt x="749" y="1253"/>
                    <a:pt x="748" y="1256"/>
                  </a:cubicBezTo>
                  <a:lnTo>
                    <a:pt x="732" y="1302"/>
                  </a:lnTo>
                  <a:lnTo>
                    <a:pt x="720" y="1336"/>
                  </a:lnTo>
                  <a:lnTo>
                    <a:pt x="711" y="1361"/>
                  </a:lnTo>
                  <a:lnTo>
                    <a:pt x="705" y="1378"/>
                  </a:lnTo>
                  <a:lnTo>
                    <a:pt x="702" y="1388"/>
                  </a:lnTo>
                  <a:lnTo>
                    <a:pt x="700" y="1393"/>
                  </a:lnTo>
                  <a:lnTo>
                    <a:pt x="699" y="1396"/>
                  </a:lnTo>
                  <a:lnTo>
                    <a:pt x="696" y="1386"/>
                  </a:lnTo>
                  <a:lnTo>
                    <a:pt x="718" y="1399"/>
                  </a:lnTo>
                  <a:lnTo>
                    <a:pt x="735" y="1409"/>
                  </a:lnTo>
                  <a:lnTo>
                    <a:pt x="755" y="1419"/>
                  </a:lnTo>
                  <a:lnTo>
                    <a:pt x="762" y="1424"/>
                  </a:lnTo>
                  <a:cubicBezTo>
                    <a:pt x="763" y="1424"/>
                    <a:pt x="764" y="1424"/>
                    <a:pt x="764" y="1425"/>
                  </a:cubicBezTo>
                  <a:lnTo>
                    <a:pt x="765" y="1426"/>
                  </a:lnTo>
                  <a:lnTo>
                    <a:pt x="753" y="1426"/>
                  </a:lnTo>
                  <a:lnTo>
                    <a:pt x="785" y="1387"/>
                  </a:lnTo>
                  <a:lnTo>
                    <a:pt x="810" y="1358"/>
                  </a:lnTo>
                  <a:lnTo>
                    <a:pt x="827" y="1337"/>
                  </a:lnTo>
                  <a:lnTo>
                    <a:pt x="839" y="1323"/>
                  </a:lnTo>
                  <a:lnTo>
                    <a:pt x="849" y="1311"/>
                  </a:lnTo>
                  <a:lnTo>
                    <a:pt x="852" y="1308"/>
                  </a:lnTo>
                  <a:cubicBezTo>
                    <a:pt x="854" y="1305"/>
                    <a:pt x="858" y="1305"/>
                    <a:pt x="861" y="1306"/>
                  </a:cubicBezTo>
                  <a:lnTo>
                    <a:pt x="890" y="1319"/>
                  </a:lnTo>
                  <a:lnTo>
                    <a:pt x="888" y="1319"/>
                  </a:lnTo>
                  <a:lnTo>
                    <a:pt x="917" y="1325"/>
                  </a:lnTo>
                  <a:cubicBezTo>
                    <a:pt x="920" y="1325"/>
                    <a:pt x="923" y="1328"/>
                    <a:pt x="923" y="1331"/>
                  </a:cubicBezTo>
                  <a:lnTo>
                    <a:pt x="930" y="1380"/>
                  </a:lnTo>
                  <a:lnTo>
                    <a:pt x="935" y="1417"/>
                  </a:lnTo>
                  <a:lnTo>
                    <a:pt x="938" y="1444"/>
                  </a:lnTo>
                  <a:lnTo>
                    <a:pt x="941" y="1461"/>
                  </a:lnTo>
                  <a:lnTo>
                    <a:pt x="942" y="1472"/>
                  </a:lnTo>
                  <a:lnTo>
                    <a:pt x="943" y="1477"/>
                  </a:lnTo>
                  <a:cubicBezTo>
                    <a:pt x="943" y="1478"/>
                    <a:pt x="943" y="1478"/>
                    <a:pt x="943" y="1478"/>
                  </a:cubicBezTo>
                  <a:lnTo>
                    <a:pt x="943" y="1480"/>
                  </a:lnTo>
                  <a:lnTo>
                    <a:pt x="935" y="1472"/>
                  </a:lnTo>
                  <a:lnTo>
                    <a:pt x="964" y="1472"/>
                  </a:lnTo>
                  <a:lnTo>
                    <a:pt x="985" y="1472"/>
                  </a:lnTo>
                  <a:lnTo>
                    <a:pt x="1001" y="1472"/>
                  </a:lnTo>
                  <a:lnTo>
                    <a:pt x="1011" y="1472"/>
                  </a:lnTo>
                  <a:lnTo>
                    <a:pt x="1021" y="1472"/>
                  </a:lnTo>
                  <a:lnTo>
                    <a:pt x="1022" y="1472"/>
                  </a:lnTo>
                  <a:lnTo>
                    <a:pt x="1015" y="1479"/>
                  </a:lnTo>
                  <a:lnTo>
                    <a:pt x="1022" y="1430"/>
                  </a:lnTo>
                  <a:lnTo>
                    <a:pt x="1027" y="1393"/>
                  </a:lnTo>
                  <a:lnTo>
                    <a:pt x="1030" y="1368"/>
                  </a:lnTo>
                  <a:lnTo>
                    <a:pt x="1033" y="1350"/>
                  </a:lnTo>
                  <a:lnTo>
                    <a:pt x="1033" y="1340"/>
                  </a:lnTo>
                  <a:lnTo>
                    <a:pt x="1035" y="1333"/>
                  </a:lnTo>
                  <a:lnTo>
                    <a:pt x="1034" y="1334"/>
                  </a:lnTo>
                  <a:lnTo>
                    <a:pt x="1034" y="1332"/>
                  </a:lnTo>
                  <a:cubicBezTo>
                    <a:pt x="1034" y="1329"/>
                    <a:pt x="1037" y="1325"/>
                    <a:pt x="1041" y="1325"/>
                  </a:cubicBezTo>
                  <a:lnTo>
                    <a:pt x="1070" y="1319"/>
                  </a:lnTo>
                  <a:lnTo>
                    <a:pt x="1068" y="1319"/>
                  </a:lnTo>
                  <a:lnTo>
                    <a:pt x="1097" y="1306"/>
                  </a:lnTo>
                  <a:cubicBezTo>
                    <a:pt x="1100" y="1305"/>
                    <a:pt x="1104" y="1306"/>
                    <a:pt x="1107" y="1308"/>
                  </a:cubicBezTo>
                  <a:lnTo>
                    <a:pt x="1139" y="1347"/>
                  </a:lnTo>
                  <a:lnTo>
                    <a:pt x="1164" y="1376"/>
                  </a:lnTo>
                  <a:lnTo>
                    <a:pt x="1181" y="1397"/>
                  </a:lnTo>
                  <a:lnTo>
                    <a:pt x="1193" y="1411"/>
                  </a:lnTo>
                  <a:lnTo>
                    <a:pt x="1203" y="1425"/>
                  </a:lnTo>
                  <a:lnTo>
                    <a:pt x="1204" y="1426"/>
                  </a:lnTo>
                  <a:lnTo>
                    <a:pt x="1194" y="1425"/>
                  </a:lnTo>
                  <a:lnTo>
                    <a:pt x="1216" y="1412"/>
                  </a:lnTo>
                  <a:lnTo>
                    <a:pt x="1233" y="1402"/>
                  </a:lnTo>
                  <a:lnTo>
                    <a:pt x="1255" y="1390"/>
                  </a:lnTo>
                  <a:lnTo>
                    <a:pt x="1261" y="1387"/>
                  </a:lnTo>
                  <a:lnTo>
                    <a:pt x="1260" y="1388"/>
                  </a:lnTo>
                  <a:lnTo>
                    <a:pt x="1261" y="1387"/>
                  </a:lnTo>
                  <a:lnTo>
                    <a:pt x="1259" y="1395"/>
                  </a:lnTo>
                  <a:lnTo>
                    <a:pt x="1243" y="1349"/>
                  </a:lnTo>
                  <a:lnTo>
                    <a:pt x="1231" y="1315"/>
                  </a:lnTo>
                  <a:lnTo>
                    <a:pt x="1222" y="1290"/>
                  </a:lnTo>
                  <a:lnTo>
                    <a:pt x="1216" y="1273"/>
                  </a:lnTo>
                  <a:lnTo>
                    <a:pt x="1213" y="1263"/>
                  </a:lnTo>
                  <a:lnTo>
                    <a:pt x="1211" y="1258"/>
                  </a:lnTo>
                  <a:lnTo>
                    <a:pt x="1210" y="1257"/>
                  </a:lnTo>
                  <a:cubicBezTo>
                    <a:pt x="1209" y="1254"/>
                    <a:pt x="1209" y="1251"/>
                    <a:pt x="1211" y="1248"/>
                  </a:cubicBezTo>
                  <a:lnTo>
                    <a:pt x="1231" y="1224"/>
                  </a:lnTo>
                  <a:lnTo>
                    <a:pt x="1250" y="1200"/>
                  </a:lnTo>
                  <a:cubicBezTo>
                    <a:pt x="1252" y="1197"/>
                    <a:pt x="1256" y="1196"/>
                    <a:pt x="1259" y="1197"/>
                  </a:cubicBezTo>
                  <a:lnTo>
                    <a:pt x="1304" y="1213"/>
                  </a:lnTo>
                  <a:lnTo>
                    <a:pt x="1338" y="1225"/>
                  </a:lnTo>
                  <a:lnTo>
                    <a:pt x="1363" y="1234"/>
                  </a:lnTo>
                  <a:lnTo>
                    <a:pt x="1379" y="1240"/>
                  </a:lnTo>
                  <a:lnTo>
                    <a:pt x="1389" y="1243"/>
                  </a:lnTo>
                  <a:lnTo>
                    <a:pt x="1394" y="1245"/>
                  </a:lnTo>
                  <a:lnTo>
                    <a:pt x="1397" y="1246"/>
                  </a:lnTo>
                  <a:lnTo>
                    <a:pt x="1386" y="1250"/>
                  </a:lnTo>
                  <a:lnTo>
                    <a:pt x="1399" y="1227"/>
                  </a:lnTo>
                  <a:lnTo>
                    <a:pt x="1410" y="1209"/>
                  </a:lnTo>
                  <a:lnTo>
                    <a:pt x="1420" y="1190"/>
                  </a:lnTo>
                  <a:lnTo>
                    <a:pt x="1424" y="1182"/>
                  </a:lnTo>
                  <a:cubicBezTo>
                    <a:pt x="1425" y="1181"/>
                    <a:pt x="1425" y="1180"/>
                    <a:pt x="1426" y="1180"/>
                  </a:cubicBezTo>
                  <a:lnTo>
                    <a:pt x="1427" y="1179"/>
                  </a:lnTo>
                  <a:lnTo>
                    <a:pt x="1427" y="1191"/>
                  </a:lnTo>
                  <a:lnTo>
                    <a:pt x="1391" y="1162"/>
                  </a:lnTo>
                  <a:lnTo>
                    <a:pt x="1365" y="1140"/>
                  </a:lnTo>
                  <a:lnTo>
                    <a:pt x="1345" y="1124"/>
                  </a:lnTo>
                  <a:lnTo>
                    <a:pt x="1333" y="1112"/>
                  </a:lnTo>
                  <a:lnTo>
                    <a:pt x="1321" y="1103"/>
                  </a:lnTo>
                  <a:lnTo>
                    <a:pt x="1323" y="1104"/>
                  </a:lnTo>
                  <a:lnTo>
                    <a:pt x="1321" y="1103"/>
                  </a:lnTo>
                  <a:cubicBezTo>
                    <a:pt x="1317" y="1101"/>
                    <a:pt x="1316" y="1097"/>
                    <a:pt x="1317" y="1093"/>
                  </a:cubicBezTo>
                  <a:lnTo>
                    <a:pt x="1326" y="1064"/>
                  </a:lnTo>
                  <a:lnTo>
                    <a:pt x="1325" y="1066"/>
                  </a:lnTo>
                  <a:lnTo>
                    <a:pt x="1326" y="1036"/>
                  </a:lnTo>
                  <a:cubicBezTo>
                    <a:pt x="1327" y="1033"/>
                    <a:pt x="1329" y="1029"/>
                    <a:pt x="1333" y="1029"/>
                  </a:cubicBezTo>
                  <a:lnTo>
                    <a:pt x="1381" y="1019"/>
                  </a:lnTo>
                  <a:lnTo>
                    <a:pt x="1417" y="1012"/>
                  </a:lnTo>
                  <a:lnTo>
                    <a:pt x="1443" y="1006"/>
                  </a:lnTo>
                  <a:lnTo>
                    <a:pt x="1461" y="1003"/>
                  </a:lnTo>
                  <a:lnTo>
                    <a:pt x="1471" y="1001"/>
                  </a:lnTo>
                  <a:lnTo>
                    <a:pt x="1476" y="999"/>
                  </a:lnTo>
                  <a:cubicBezTo>
                    <a:pt x="1477" y="999"/>
                    <a:pt x="1478" y="998"/>
                    <a:pt x="1478" y="998"/>
                  </a:cubicBezTo>
                  <a:lnTo>
                    <a:pt x="1480" y="998"/>
                  </a:lnTo>
                  <a:lnTo>
                    <a:pt x="1472" y="1006"/>
                  </a:lnTo>
                  <a:lnTo>
                    <a:pt x="1472" y="980"/>
                  </a:lnTo>
                  <a:lnTo>
                    <a:pt x="1472" y="960"/>
                  </a:lnTo>
                  <a:lnTo>
                    <a:pt x="1472" y="937"/>
                  </a:lnTo>
                  <a:lnTo>
                    <a:pt x="1472" y="928"/>
                  </a:lnTo>
                  <a:lnTo>
                    <a:pt x="1472" y="927"/>
                  </a:lnTo>
                  <a:lnTo>
                    <a:pt x="1479" y="935"/>
                  </a:lnTo>
                  <a:lnTo>
                    <a:pt x="1431" y="925"/>
                  </a:lnTo>
                  <a:lnTo>
                    <a:pt x="1395" y="918"/>
                  </a:lnTo>
                  <a:lnTo>
                    <a:pt x="1369" y="913"/>
                  </a:lnTo>
                  <a:lnTo>
                    <a:pt x="1351" y="910"/>
                  </a:lnTo>
                  <a:lnTo>
                    <a:pt x="1341" y="908"/>
                  </a:lnTo>
                  <a:lnTo>
                    <a:pt x="1334" y="906"/>
                  </a:lnTo>
                  <a:lnTo>
                    <a:pt x="1336" y="906"/>
                  </a:lnTo>
                  <a:lnTo>
                    <a:pt x="1334" y="906"/>
                  </a:lnTo>
                  <a:cubicBezTo>
                    <a:pt x="1330" y="906"/>
                    <a:pt x="1327" y="903"/>
                    <a:pt x="1326" y="899"/>
                  </a:cubicBezTo>
                  <a:lnTo>
                    <a:pt x="1325" y="869"/>
                  </a:lnTo>
                  <a:lnTo>
                    <a:pt x="1326" y="871"/>
                  </a:lnTo>
                  <a:lnTo>
                    <a:pt x="1317" y="841"/>
                  </a:lnTo>
                  <a:cubicBezTo>
                    <a:pt x="1316" y="838"/>
                    <a:pt x="1317" y="834"/>
                    <a:pt x="1319" y="832"/>
                  </a:cubicBezTo>
                  <a:lnTo>
                    <a:pt x="1355" y="803"/>
                  </a:lnTo>
                  <a:lnTo>
                    <a:pt x="1381" y="781"/>
                  </a:lnTo>
                  <a:lnTo>
                    <a:pt x="1401" y="765"/>
                  </a:lnTo>
                  <a:lnTo>
                    <a:pt x="1414" y="754"/>
                  </a:lnTo>
                  <a:lnTo>
                    <a:pt x="1425" y="745"/>
                  </a:lnTo>
                  <a:cubicBezTo>
                    <a:pt x="1426" y="744"/>
                    <a:pt x="1426" y="744"/>
                    <a:pt x="1427" y="743"/>
                  </a:cubicBezTo>
                  <a:lnTo>
                    <a:pt x="1429" y="742"/>
                  </a:lnTo>
                  <a:lnTo>
                    <a:pt x="1425" y="753"/>
                  </a:lnTo>
                  <a:lnTo>
                    <a:pt x="1412" y="727"/>
                  </a:lnTo>
                  <a:lnTo>
                    <a:pt x="1402" y="707"/>
                  </a:lnTo>
                  <a:lnTo>
                    <a:pt x="1391" y="684"/>
                  </a:lnTo>
                  <a:lnTo>
                    <a:pt x="1387" y="675"/>
                  </a:lnTo>
                  <a:lnTo>
                    <a:pt x="1389" y="677"/>
                  </a:lnTo>
                  <a:lnTo>
                    <a:pt x="1388" y="676"/>
                  </a:lnTo>
                  <a:lnTo>
                    <a:pt x="1396" y="678"/>
                  </a:lnTo>
                  <a:lnTo>
                    <a:pt x="1351" y="695"/>
                  </a:lnTo>
                  <a:lnTo>
                    <a:pt x="1317" y="707"/>
                  </a:lnTo>
                  <a:lnTo>
                    <a:pt x="1292" y="716"/>
                  </a:lnTo>
                  <a:lnTo>
                    <a:pt x="1276" y="722"/>
                  </a:lnTo>
                  <a:lnTo>
                    <a:pt x="1266" y="725"/>
                  </a:lnTo>
                  <a:lnTo>
                    <a:pt x="1261" y="727"/>
                  </a:lnTo>
                  <a:lnTo>
                    <a:pt x="1260" y="728"/>
                  </a:lnTo>
                  <a:cubicBezTo>
                    <a:pt x="1257" y="729"/>
                    <a:pt x="1253" y="729"/>
                    <a:pt x="1251" y="726"/>
                  </a:cubicBezTo>
                  <a:lnTo>
                    <a:pt x="1232" y="706"/>
                  </a:lnTo>
                  <a:lnTo>
                    <a:pt x="1212" y="686"/>
                  </a:lnTo>
                  <a:cubicBezTo>
                    <a:pt x="1210" y="684"/>
                    <a:pt x="1209" y="681"/>
                    <a:pt x="1210" y="678"/>
                  </a:cubicBezTo>
                  <a:lnTo>
                    <a:pt x="1226" y="632"/>
                  </a:lnTo>
                  <a:lnTo>
                    <a:pt x="1238" y="598"/>
                  </a:lnTo>
                  <a:lnTo>
                    <a:pt x="1247" y="574"/>
                  </a:lnTo>
                  <a:lnTo>
                    <a:pt x="1253" y="557"/>
                  </a:lnTo>
                  <a:lnTo>
                    <a:pt x="1256" y="547"/>
                  </a:lnTo>
                  <a:lnTo>
                    <a:pt x="1258" y="541"/>
                  </a:lnTo>
                  <a:lnTo>
                    <a:pt x="1259" y="539"/>
                  </a:lnTo>
                  <a:lnTo>
                    <a:pt x="1262" y="549"/>
                  </a:lnTo>
                  <a:lnTo>
                    <a:pt x="1240" y="536"/>
                  </a:lnTo>
                  <a:lnTo>
                    <a:pt x="1223" y="526"/>
                  </a:lnTo>
                  <a:lnTo>
                    <a:pt x="1203" y="514"/>
                  </a:lnTo>
                  <a:lnTo>
                    <a:pt x="1196" y="511"/>
                  </a:lnTo>
                  <a:cubicBezTo>
                    <a:pt x="1195" y="510"/>
                    <a:pt x="1194" y="510"/>
                    <a:pt x="1194" y="509"/>
                  </a:cubicBezTo>
                  <a:lnTo>
                    <a:pt x="1193" y="508"/>
                  </a:lnTo>
                  <a:lnTo>
                    <a:pt x="1204" y="508"/>
                  </a:lnTo>
                  <a:lnTo>
                    <a:pt x="1172" y="544"/>
                  </a:lnTo>
                  <a:lnTo>
                    <a:pt x="1147" y="571"/>
                  </a:lnTo>
                  <a:lnTo>
                    <a:pt x="1130" y="590"/>
                  </a:lnTo>
                  <a:lnTo>
                    <a:pt x="1118" y="603"/>
                  </a:lnTo>
                  <a:lnTo>
                    <a:pt x="1109" y="615"/>
                  </a:lnTo>
                  <a:lnTo>
                    <a:pt x="1106" y="617"/>
                  </a:lnTo>
                  <a:cubicBezTo>
                    <a:pt x="1104" y="619"/>
                    <a:pt x="1102" y="620"/>
                    <a:pt x="1099" y="619"/>
                  </a:cubicBezTo>
                  <a:lnTo>
                    <a:pt x="1070" y="614"/>
                  </a:lnTo>
                  <a:lnTo>
                    <a:pt x="1041" y="609"/>
                  </a:lnTo>
                  <a:cubicBezTo>
                    <a:pt x="1038" y="609"/>
                    <a:pt x="1035" y="606"/>
                    <a:pt x="1035" y="603"/>
                  </a:cubicBezTo>
                  <a:lnTo>
                    <a:pt x="1028" y="554"/>
                  </a:lnTo>
                  <a:lnTo>
                    <a:pt x="1023" y="517"/>
                  </a:lnTo>
                  <a:lnTo>
                    <a:pt x="1020" y="490"/>
                  </a:lnTo>
                  <a:lnTo>
                    <a:pt x="1018" y="473"/>
                  </a:lnTo>
                  <a:lnTo>
                    <a:pt x="1016" y="463"/>
                  </a:lnTo>
                  <a:lnTo>
                    <a:pt x="1015" y="457"/>
                  </a:lnTo>
                  <a:cubicBezTo>
                    <a:pt x="1014" y="456"/>
                    <a:pt x="1014" y="456"/>
                    <a:pt x="1014" y="455"/>
                  </a:cubicBezTo>
                  <a:lnTo>
                    <a:pt x="1014" y="453"/>
                  </a:lnTo>
                  <a:lnTo>
                    <a:pt x="1022" y="461"/>
                  </a:lnTo>
                  <a:lnTo>
                    <a:pt x="993" y="461"/>
                  </a:lnTo>
                  <a:lnTo>
                    <a:pt x="972" y="461"/>
                  </a:lnTo>
                  <a:lnTo>
                    <a:pt x="956" y="461"/>
                  </a:lnTo>
                  <a:lnTo>
                    <a:pt x="946" y="461"/>
                  </a:lnTo>
                  <a:lnTo>
                    <a:pt x="936" y="461"/>
                  </a:lnTo>
                  <a:lnTo>
                    <a:pt x="935" y="461"/>
                  </a:lnTo>
                  <a:lnTo>
                    <a:pt x="943" y="455"/>
                  </a:lnTo>
                  <a:lnTo>
                    <a:pt x="936" y="504"/>
                  </a:lnTo>
                  <a:lnTo>
                    <a:pt x="931" y="541"/>
                  </a:lnTo>
                  <a:lnTo>
                    <a:pt x="928" y="566"/>
                  </a:lnTo>
                  <a:lnTo>
                    <a:pt x="926" y="584"/>
                  </a:lnTo>
                  <a:lnTo>
                    <a:pt x="924" y="595"/>
                  </a:lnTo>
                  <a:lnTo>
                    <a:pt x="923" y="601"/>
                  </a:lnTo>
                  <a:lnTo>
                    <a:pt x="923" y="599"/>
                  </a:lnTo>
                  <a:lnTo>
                    <a:pt x="923" y="601"/>
                  </a:lnTo>
                  <a:cubicBezTo>
                    <a:pt x="923" y="605"/>
                    <a:pt x="921" y="609"/>
                    <a:pt x="917" y="609"/>
                  </a:cubicBezTo>
                  <a:lnTo>
                    <a:pt x="888" y="614"/>
                  </a:lnTo>
                  <a:lnTo>
                    <a:pt x="859" y="619"/>
                  </a:lnTo>
                  <a:cubicBezTo>
                    <a:pt x="854" y="620"/>
                    <a:pt x="850" y="617"/>
                    <a:pt x="850" y="613"/>
                  </a:cubicBezTo>
                  <a:cubicBezTo>
                    <a:pt x="849" y="608"/>
                    <a:pt x="852" y="604"/>
                    <a:pt x="856" y="604"/>
                  </a:cubicBezTo>
                  <a:lnTo>
                    <a:pt x="885" y="599"/>
                  </a:lnTo>
                  <a:lnTo>
                    <a:pt x="914" y="594"/>
                  </a:lnTo>
                  <a:lnTo>
                    <a:pt x="907" y="601"/>
                  </a:lnTo>
                  <a:lnTo>
                    <a:pt x="907" y="599"/>
                  </a:lnTo>
                  <a:cubicBezTo>
                    <a:pt x="907" y="599"/>
                    <a:pt x="907" y="599"/>
                    <a:pt x="908" y="598"/>
                  </a:cubicBezTo>
                  <a:lnTo>
                    <a:pt x="909" y="592"/>
                  </a:lnTo>
                  <a:lnTo>
                    <a:pt x="911" y="583"/>
                  </a:lnTo>
                  <a:lnTo>
                    <a:pt x="913" y="565"/>
                  </a:lnTo>
                  <a:lnTo>
                    <a:pt x="916" y="538"/>
                  </a:lnTo>
                  <a:lnTo>
                    <a:pt x="921" y="501"/>
                  </a:lnTo>
                  <a:lnTo>
                    <a:pt x="928" y="452"/>
                  </a:lnTo>
                  <a:cubicBezTo>
                    <a:pt x="928" y="448"/>
                    <a:pt x="931" y="445"/>
                    <a:pt x="935" y="445"/>
                  </a:cubicBezTo>
                  <a:lnTo>
                    <a:pt x="936" y="445"/>
                  </a:lnTo>
                  <a:lnTo>
                    <a:pt x="946" y="445"/>
                  </a:lnTo>
                  <a:lnTo>
                    <a:pt x="956" y="445"/>
                  </a:lnTo>
                  <a:lnTo>
                    <a:pt x="972" y="445"/>
                  </a:lnTo>
                  <a:lnTo>
                    <a:pt x="993" y="445"/>
                  </a:lnTo>
                  <a:lnTo>
                    <a:pt x="1022" y="445"/>
                  </a:lnTo>
                  <a:cubicBezTo>
                    <a:pt x="1027" y="445"/>
                    <a:pt x="1030" y="449"/>
                    <a:pt x="1030" y="453"/>
                  </a:cubicBezTo>
                  <a:lnTo>
                    <a:pt x="1030" y="455"/>
                  </a:lnTo>
                  <a:lnTo>
                    <a:pt x="1030" y="454"/>
                  </a:lnTo>
                  <a:lnTo>
                    <a:pt x="1031" y="460"/>
                  </a:lnTo>
                  <a:lnTo>
                    <a:pt x="1033" y="472"/>
                  </a:lnTo>
                  <a:lnTo>
                    <a:pt x="1035" y="489"/>
                  </a:lnTo>
                  <a:lnTo>
                    <a:pt x="1038" y="514"/>
                  </a:lnTo>
                  <a:lnTo>
                    <a:pt x="1043" y="551"/>
                  </a:lnTo>
                  <a:lnTo>
                    <a:pt x="1050" y="600"/>
                  </a:lnTo>
                  <a:lnTo>
                    <a:pt x="1044" y="594"/>
                  </a:lnTo>
                  <a:lnTo>
                    <a:pt x="1073" y="599"/>
                  </a:lnTo>
                  <a:lnTo>
                    <a:pt x="1102" y="604"/>
                  </a:lnTo>
                  <a:lnTo>
                    <a:pt x="1095" y="606"/>
                  </a:lnTo>
                  <a:lnTo>
                    <a:pt x="1096" y="604"/>
                  </a:lnTo>
                  <a:lnTo>
                    <a:pt x="1107" y="592"/>
                  </a:lnTo>
                  <a:lnTo>
                    <a:pt x="1118" y="579"/>
                  </a:lnTo>
                  <a:lnTo>
                    <a:pt x="1136" y="560"/>
                  </a:lnTo>
                  <a:lnTo>
                    <a:pt x="1160" y="533"/>
                  </a:lnTo>
                  <a:lnTo>
                    <a:pt x="1192" y="497"/>
                  </a:lnTo>
                  <a:cubicBezTo>
                    <a:pt x="1194" y="495"/>
                    <a:pt x="1196" y="495"/>
                    <a:pt x="1198" y="494"/>
                  </a:cubicBezTo>
                  <a:cubicBezTo>
                    <a:pt x="1200" y="494"/>
                    <a:pt x="1203" y="495"/>
                    <a:pt x="1204" y="497"/>
                  </a:cubicBezTo>
                  <a:lnTo>
                    <a:pt x="1205" y="498"/>
                  </a:lnTo>
                  <a:lnTo>
                    <a:pt x="1203" y="496"/>
                  </a:lnTo>
                  <a:lnTo>
                    <a:pt x="1212" y="501"/>
                  </a:lnTo>
                  <a:lnTo>
                    <a:pt x="1232" y="513"/>
                  </a:lnTo>
                  <a:lnTo>
                    <a:pt x="1249" y="523"/>
                  </a:lnTo>
                  <a:lnTo>
                    <a:pt x="1271" y="536"/>
                  </a:lnTo>
                  <a:cubicBezTo>
                    <a:pt x="1274" y="538"/>
                    <a:pt x="1276" y="542"/>
                    <a:pt x="1274" y="546"/>
                  </a:cubicBezTo>
                  <a:lnTo>
                    <a:pt x="1273" y="547"/>
                  </a:lnTo>
                  <a:lnTo>
                    <a:pt x="1271" y="552"/>
                  </a:lnTo>
                  <a:lnTo>
                    <a:pt x="1268" y="562"/>
                  </a:lnTo>
                  <a:lnTo>
                    <a:pt x="1262" y="579"/>
                  </a:lnTo>
                  <a:lnTo>
                    <a:pt x="1253" y="603"/>
                  </a:lnTo>
                  <a:lnTo>
                    <a:pt x="1241" y="637"/>
                  </a:lnTo>
                  <a:lnTo>
                    <a:pt x="1225" y="683"/>
                  </a:lnTo>
                  <a:lnTo>
                    <a:pt x="1223" y="675"/>
                  </a:lnTo>
                  <a:lnTo>
                    <a:pt x="1243" y="695"/>
                  </a:lnTo>
                  <a:lnTo>
                    <a:pt x="1262" y="715"/>
                  </a:lnTo>
                  <a:lnTo>
                    <a:pt x="1253" y="713"/>
                  </a:lnTo>
                  <a:lnTo>
                    <a:pt x="1255" y="712"/>
                  </a:lnTo>
                  <a:lnTo>
                    <a:pt x="1261" y="710"/>
                  </a:lnTo>
                  <a:lnTo>
                    <a:pt x="1271" y="707"/>
                  </a:lnTo>
                  <a:lnTo>
                    <a:pt x="1287" y="701"/>
                  </a:lnTo>
                  <a:lnTo>
                    <a:pt x="1312" y="692"/>
                  </a:lnTo>
                  <a:lnTo>
                    <a:pt x="1346" y="680"/>
                  </a:lnTo>
                  <a:lnTo>
                    <a:pt x="1391" y="663"/>
                  </a:lnTo>
                  <a:cubicBezTo>
                    <a:pt x="1394" y="662"/>
                    <a:pt x="1397" y="663"/>
                    <a:pt x="1399" y="665"/>
                  </a:cubicBezTo>
                  <a:lnTo>
                    <a:pt x="1400" y="666"/>
                  </a:lnTo>
                  <a:cubicBezTo>
                    <a:pt x="1401" y="666"/>
                    <a:pt x="1401" y="667"/>
                    <a:pt x="1402" y="668"/>
                  </a:cubicBezTo>
                  <a:lnTo>
                    <a:pt x="1406" y="677"/>
                  </a:lnTo>
                  <a:lnTo>
                    <a:pt x="1417" y="700"/>
                  </a:lnTo>
                  <a:lnTo>
                    <a:pt x="1427" y="720"/>
                  </a:lnTo>
                  <a:lnTo>
                    <a:pt x="1440" y="746"/>
                  </a:lnTo>
                  <a:cubicBezTo>
                    <a:pt x="1442" y="750"/>
                    <a:pt x="1440" y="755"/>
                    <a:pt x="1436" y="757"/>
                  </a:cubicBezTo>
                  <a:lnTo>
                    <a:pt x="1434" y="758"/>
                  </a:lnTo>
                  <a:lnTo>
                    <a:pt x="1436" y="756"/>
                  </a:lnTo>
                  <a:lnTo>
                    <a:pt x="1425" y="767"/>
                  </a:lnTo>
                  <a:lnTo>
                    <a:pt x="1411" y="778"/>
                  </a:lnTo>
                  <a:lnTo>
                    <a:pt x="1392" y="794"/>
                  </a:lnTo>
                  <a:lnTo>
                    <a:pt x="1365" y="816"/>
                  </a:lnTo>
                  <a:lnTo>
                    <a:pt x="1329" y="845"/>
                  </a:lnTo>
                  <a:lnTo>
                    <a:pt x="1332" y="836"/>
                  </a:lnTo>
                  <a:lnTo>
                    <a:pt x="1341" y="866"/>
                  </a:lnTo>
                  <a:cubicBezTo>
                    <a:pt x="1341" y="867"/>
                    <a:pt x="1341" y="868"/>
                    <a:pt x="1341" y="868"/>
                  </a:cubicBezTo>
                  <a:lnTo>
                    <a:pt x="1342" y="898"/>
                  </a:lnTo>
                  <a:lnTo>
                    <a:pt x="1334" y="890"/>
                  </a:lnTo>
                  <a:lnTo>
                    <a:pt x="1336" y="890"/>
                  </a:lnTo>
                  <a:cubicBezTo>
                    <a:pt x="1337" y="890"/>
                    <a:pt x="1338" y="891"/>
                    <a:pt x="1339" y="891"/>
                  </a:cubicBezTo>
                  <a:lnTo>
                    <a:pt x="1344" y="893"/>
                  </a:lnTo>
                  <a:lnTo>
                    <a:pt x="1354" y="895"/>
                  </a:lnTo>
                  <a:lnTo>
                    <a:pt x="1372" y="898"/>
                  </a:lnTo>
                  <a:lnTo>
                    <a:pt x="1398" y="903"/>
                  </a:lnTo>
                  <a:lnTo>
                    <a:pt x="1434" y="910"/>
                  </a:lnTo>
                  <a:lnTo>
                    <a:pt x="1482" y="920"/>
                  </a:lnTo>
                  <a:cubicBezTo>
                    <a:pt x="1486" y="920"/>
                    <a:pt x="1488" y="924"/>
                    <a:pt x="1488" y="927"/>
                  </a:cubicBezTo>
                  <a:lnTo>
                    <a:pt x="1488" y="928"/>
                  </a:lnTo>
                  <a:lnTo>
                    <a:pt x="1488" y="937"/>
                  </a:lnTo>
                  <a:lnTo>
                    <a:pt x="1488" y="960"/>
                  </a:lnTo>
                  <a:lnTo>
                    <a:pt x="1488" y="980"/>
                  </a:lnTo>
                  <a:lnTo>
                    <a:pt x="1488" y="1006"/>
                  </a:lnTo>
                  <a:cubicBezTo>
                    <a:pt x="1488" y="1011"/>
                    <a:pt x="1485" y="1014"/>
                    <a:pt x="1480" y="1014"/>
                  </a:cubicBezTo>
                  <a:lnTo>
                    <a:pt x="1478" y="1014"/>
                  </a:lnTo>
                  <a:lnTo>
                    <a:pt x="1481" y="1014"/>
                  </a:lnTo>
                  <a:lnTo>
                    <a:pt x="1474" y="1016"/>
                  </a:lnTo>
                  <a:lnTo>
                    <a:pt x="1464" y="1018"/>
                  </a:lnTo>
                  <a:lnTo>
                    <a:pt x="1446" y="1021"/>
                  </a:lnTo>
                  <a:lnTo>
                    <a:pt x="1420" y="1027"/>
                  </a:lnTo>
                  <a:lnTo>
                    <a:pt x="1384" y="1034"/>
                  </a:lnTo>
                  <a:lnTo>
                    <a:pt x="1336" y="1044"/>
                  </a:lnTo>
                  <a:lnTo>
                    <a:pt x="1342" y="1037"/>
                  </a:lnTo>
                  <a:lnTo>
                    <a:pt x="1341" y="1067"/>
                  </a:lnTo>
                  <a:cubicBezTo>
                    <a:pt x="1341" y="1067"/>
                    <a:pt x="1341" y="1068"/>
                    <a:pt x="1341" y="1069"/>
                  </a:cubicBezTo>
                  <a:lnTo>
                    <a:pt x="1332" y="1098"/>
                  </a:lnTo>
                  <a:lnTo>
                    <a:pt x="1328" y="1088"/>
                  </a:lnTo>
                  <a:lnTo>
                    <a:pt x="1330" y="1089"/>
                  </a:lnTo>
                  <a:cubicBezTo>
                    <a:pt x="1331" y="1090"/>
                    <a:pt x="1331" y="1090"/>
                    <a:pt x="1332" y="1090"/>
                  </a:cubicBezTo>
                  <a:lnTo>
                    <a:pt x="1344" y="1101"/>
                  </a:lnTo>
                  <a:lnTo>
                    <a:pt x="1355" y="1111"/>
                  </a:lnTo>
                  <a:lnTo>
                    <a:pt x="1376" y="1127"/>
                  </a:lnTo>
                  <a:lnTo>
                    <a:pt x="1401" y="1149"/>
                  </a:lnTo>
                  <a:lnTo>
                    <a:pt x="1437" y="1178"/>
                  </a:lnTo>
                  <a:cubicBezTo>
                    <a:pt x="1439" y="1180"/>
                    <a:pt x="1440" y="1182"/>
                    <a:pt x="1440" y="1184"/>
                  </a:cubicBezTo>
                  <a:cubicBezTo>
                    <a:pt x="1441" y="1186"/>
                    <a:pt x="1440" y="1189"/>
                    <a:pt x="1438" y="1190"/>
                  </a:cubicBezTo>
                  <a:lnTo>
                    <a:pt x="1437" y="1191"/>
                  </a:lnTo>
                  <a:lnTo>
                    <a:pt x="1439" y="1189"/>
                  </a:lnTo>
                  <a:lnTo>
                    <a:pt x="1434" y="1197"/>
                  </a:lnTo>
                  <a:lnTo>
                    <a:pt x="1423" y="1218"/>
                  </a:lnTo>
                  <a:lnTo>
                    <a:pt x="1413" y="1234"/>
                  </a:lnTo>
                  <a:lnTo>
                    <a:pt x="1400" y="1257"/>
                  </a:lnTo>
                  <a:cubicBezTo>
                    <a:pt x="1398" y="1261"/>
                    <a:pt x="1394" y="1263"/>
                    <a:pt x="1390" y="1261"/>
                  </a:cubicBezTo>
                  <a:lnTo>
                    <a:pt x="1388" y="1260"/>
                  </a:lnTo>
                  <a:lnTo>
                    <a:pt x="1384" y="1258"/>
                  </a:lnTo>
                  <a:lnTo>
                    <a:pt x="1374" y="1255"/>
                  </a:lnTo>
                  <a:lnTo>
                    <a:pt x="1358" y="1249"/>
                  </a:lnTo>
                  <a:lnTo>
                    <a:pt x="1333" y="1240"/>
                  </a:lnTo>
                  <a:lnTo>
                    <a:pt x="1299" y="1228"/>
                  </a:lnTo>
                  <a:lnTo>
                    <a:pt x="1254" y="1212"/>
                  </a:lnTo>
                  <a:lnTo>
                    <a:pt x="1263" y="1209"/>
                  </a:lnTo>
                  <a:lnTo>
                    <a:pt x="1244" y="1235"/>
                  </a:lnTo>
                  <a:lnTo>
                    <a:pt x="1224" y="1259"/>
                  </a:lnTo>
                  <a:lnTo>
                    <a:pt x="1225" y="1250"/>
                  </a:lnTo>
                  <a:lnTo>
                    <a:pt x="1226" y="1252"/>
                  </a:lnTo>
                  <a:lnTo>
                    <a:pt x="1228" y="1258"/>
                  </a:lnTo>
                  <a:lnTo>
                    <a:pt x="1231" y="1268"/>
                  </a:lnTo>
                  <a:lnTo>
                    <a:pt x="1237" y="1285"/>
                  </a:lnTo>
                  <a:lnTo>
                    <a:pt x="1246" y="1310"/>
                  </a:lnTo>
                  <a:lnTo>
                    <a:pt x="1258" y="1344"/>
                  </a:lnTo>
                  <a:lnTo>
                    <a:pt x="1274" y="1390"/>
                  </a:lnTo>
                  <a:cubicBezTo>
                    <a:pt x="1275" y="1393"/>
                    <a:pt x="1274" y="1396"/>
                    <a:pt x="1272" y="1398"/>
                  </a:cubicBezTo>
                  <a:lnTo>
                    <a:pt x="1271" y="1399"/>
                  </a:lnTo>
                  <a:cubicBezTo>
                    <a:pt x="1271" y="1400"/>
                    <a:pt x="1270" y="1400"/>
                    <a:pt x="1269" y="1400"/>
                  </a:cubicBezTo>
                  <a:lnTo>
                    <a:pt x="1262" y="1405"/>
                  </a:lnTo>
                  <a:lnTo>
                    <a:pt x="1242" y="1415"/>
                  </a:lnTo>
                  <a:lnTo>
                    <a:pt x="1225" y="1425"/>
                  </a:lnTo>
                  <a:lnTo>
                    <a:pt x="1203" y="1438"/>
                  </a:lnTo>
                  <a:cubicBezTo>
                    <a:pt x="1199" y="1440"/>
                    <a:pt x="1195" y="1440"/>
                    <a:pt x="1193" y="1437"/>
                  </a:cubicBezTo>
                  <a:lnTo>
                    <a:pt x="1190" y="1434"/>
                  </a:lnTo>
                  <a:lnTo>
                    <a:pt x="1180" y="1422"/>
                  </a:lnTo>
                  <a:lnTo>
                    <a:pt x="1168" y="1408"/>
                  </a:lnTo>
                  <a:lnTo>
                    <a:pt x="1151" y="1387"/>
                  </a:lnTo>
                  <a:lnTo>
                    <a:pt x="1126" y="1358"/>
                  </a:lnTo>
                  <a:lnTo>
                    <a:pt x="1094" y="1319"/>
                  </a:lnTo>
                  <a:lnTo>
                    <a:pt x="1104" y="1321"/>
                  </a:lnTo>
                  <a:lnTo>
                    <a:pt x="1075" y="1334"/>
                  </a:lnTo>
                  <a:cubicBezTo>
                    <a:pt x="1074" y="1334"/>
                    <a:pt x="1074" y="1334"/>
                    <a:pt x="1073" y="1334"/>
                  </a:cubicBezTo>
                  <a:lnTo>
                    <a:pt x="1044" y="1340"/>
                  </a:lnTo>
                  <a:lnTo>
                    <a:pt x="1050" y="1332"/>
                  </a:lnTo>
                  <a:lnTo>
                    <a:pt x="1050" y="1334"/>
                  </a:lnTo>
                  <a:cubicBezTo>
                    <a:pt x="1050" y="1335"/>
                    <a:pt x="1050" y="1335"/>
                    <a:pt x="1050" y="1336"/>
                  </a:cubicBezTo>
                  <a:lnTo>
                    <a:pt x="1049" y="1341"/>
                  </a:lnTo>
                  <a:lnTo>
                    <a:pt x="1048" y="1353"/>
                  </a:lnTo>
                  <a:lnTo>
                    <a:pt x="1045" y="1369"/>
                  </a:lnTo>
                  <a:lnTo>
                    <a:pt x="1042" y="1396"/>
                  </a:lnTo>
                  <a:lnTo>
                    <a:pt x="1037" y="1433"/>
                  </a:lnTo>
                  <a:lnTo>
                    <a:pt x="1030" y="1482"/>
                  </a:lnTo>
                  <a:cubicBezTo>
                    <a:pt x="1030" y="1486"/>
                    <a:pt x="1026" y="1488"/>
                    <a:pt x="1022" y="1488"/>
                  </a:cubicBezTo>
                  <a:lnTo>
                    <a:pt x="1021" y="1488"/>
                  </a:lnTo>
                  <a:lnTo>
                    <a:pt x="1011" y="1488"/>
                  </a:lnTo>
                  <a:lnTo>
                    <a:pt x="1001" y="1488"/>
                  </a:lnTo>
                  <a:lnTo>
                    <a:pt x="985" y="1488"/>
                  </a:lnTo>
                  <a:lnTo>
                    <a:pt x="964" y="1488"/>
                  </a:lnTo>
                  <a:lnTo>
                    <a:pt x="935" y="1488"/>
                  </a:lnTo>
                  <a:cubicBezTo>
                    <a:pt x="931" y="1488"/>
                    <a:pt x="927" y="1485"/>
                    <a:pt x="927" y="1480"/>
                  </a:cubicBezTo>
                  <a:lnTo>
                    <a:pt x="927" y="1478"/>
                  </a:lnTo>
                  <a:lnTo>
                    <a:pt x="928" y="1480"/>
                  </a:lnTo>
                  <a:lnTo>
                    <a:pt x="926" y="1473"/>
                  </a:lnTo>
                  <a:lnTo>
                    <a:pt x="926" y="1464"/>
                  </a:lnTo>
                  <a:lnTo>
                    <a:pt x="923" y="1445"/>
                  </a:lnTo>
                  <a:lnTo>
                    <a:pt x="920" y="1420"/>
                  </a:lnTo>
                  <a:lnTo>
                    <a:pt x="915" y="1383"/>
                  </a:lnTo>
                  <a:lnTo>
                    <a:pt x="908" y="1334"/>
                  </a:lnTo>
                  <a:lnTo>
                    <a:pt x="914" y="1340"/>
                  </a:lnTo>
                  <a:lnTo>
                    <a:pt x="885" y="1334"/>
                  </a:lnTo>
                  <a:cubicBezTo>
                    <a:pt x="884" y="1334"/>
                    <a:pt x="884" y="1334"/>
                    <a:pt x="883" y="1334"/>
                  </a:cubicBezTo>
                  <a:lnTo>
                    <a:pt x="854" y="1321"/>
                  </a:lnTo>
                  <a:lnTo>
                    <a:pt x="863" y="1319"/>
                  </a:lnTo>
                  <a:lnTo>
                    <a:pt x="862" y="1320"/>
                  </a:lnTo>
                  <a:lnTo>
                    <a:pt x="852" y="1334"/>
                  </a:lnTo>
                  <a:lnTo>
                    <a:pt x="840" y="1348"/>
                  </a:lnTo>
                  <a:lnTo>
                    <a:pt x="823" y="1369"/>
                  </a:lnTo>
                  <a:lnTo>
                    <a:pt x="798" y="1398"/>
                  </a:lnTo>
                  <a:lnTo>
                    <a:pt x="766" y="1437"/>
                  </a:lnTo>
                  <a:cubicBezTo>
                    <a:pt x="764" y="1438"/>
                    <a:pt x="762" y="1439"/>
                    <a:pt x="760" y="1439"/>
                  </a:cubicBezTo>
                  <a:cubicBezTo>
                    <a:pt x="758" y="1440"/>
                    <a:pt x="755" y="1439"/>
                    <a:pt x="754" y="1437"/>
                  </a:cubicBezTo>
                  <a:lnTo>
                    <a:pt x="753" y="1436"/>
                  </a:lnTo>
                  <a:lnTo>
                    <a:pt x="754" y="1437"/>
                  </a:lnTo>
                  <a:lnTo>
                    <a:pt x="748" y="1434"/>
                  </a:lnTo>
                  <a:lnTo>
                    <a:pt x="726" y="1422"/>
                  </a:lnTo>
                  <a:lnTo>
                    <a:pt x="709" y="1412"/>
                  </a:lnTo>
                  <a:lnTo>
                    <a:pt x="687" y="1399"/>
                  </a:lnTo>
                  <a:cubicBezTo>
                    <a:pt x="684" y="1397"/>
                    <a:pt x="682" y="1393"/>
                    <a:pt x="684" y="1389"/>
                  </a:cubicBezTo>
                  <a:lnTo>
                    <a:pt x="685" y="1387"/>
                  </a:lnTo>
                  <a:lnTo>
                    <a:pt x="687" y="1383"/>
                  </a:lnTo>
                  <a:lnTo>
                    <a:pt x="690" y="1373"/>
                  </a:lnTo>
                  <a:lnTo>
                    <a:pt x="696" y="1356"/>
                  </a:lnTo>
                  <a:lnTo>
                    <a:pt x="705" y="1331"/>
                  </a:lnTo>
                  <a:lnTo>
                    <a:pt x="717" y="1297"/>
                  </a:lnTo>
                  <a:lnTo>
                    <a:pt x="733" y="1251"/>
                  </a:lnTo>
                  <a:lnTo>
                    <a:pt x="735" y="1259"/>
                  </a:lnTo>
                  <a:lnTo>
                    <a:pt x="711" y="1235"/>
                  </a:lnTo>
                  <a:cubicBezTo>
                    <a:pt x="710" y="1235"/>
                    <a:pt x="710" y="1234"/>
                    <a:pt x="710" y="1234"/>
                  </a:cubicBezTo>
                  <a:lnTo>
                    <a:pt x="695" y="1209"/>
                  </a:lnTo>
                  <a:lnTo>
                    <a:pt x="705" y="1212"/>
                  </a:lnTo>
                  <a:lnTo>
                    <a:pt x="703" y="1213"/>
                  </a:lnTo>
                  <a:cubicBezTo>
                    <a:pt x="703" y="1213"/>
                    <a:pt x="702" y="1213"/>
                    <a:pt x="702" y="1213"/>
                  </a:cubicBezTo>
                  <a:lnTo>
                    <a:pt x="696" y="1215"/>
                  </a:lnTo>
                  <a:lnTo>
                    <a:pt x="686" y="1218"/>
                  </a:lnTo>
                  <a:lnTo>
                    <a:pt x="668" y="1224"/>
                  </a:lnTo>
                  <a:lnTo>
                    <a:pt x="642" y="1233"/>
                  </a:lnTo>
                  <a:lnTo>
                    <a:pt x="606" y="1245"/>
                  </a:lnTo>
                  <a:lnTo>
                    <a:pt x="557" y="1261"/>
                  </a:lnTo>
                  <a:cubicBezTo>
                    <a:pt x="554" y="1262"/>
                    <a:pt x="551" y="1261"/>
                    <a:pt x="549" y="1259"/>
                  </a:cubicBezTo>
                  <a:lnTo>
                    <a:pt x="548" y="1258"/>
                  </a:lnTo>
                  <a:cubicBezTo>
                    <a:pt x="547" y="1258"/>
                    <a:pt x="547" y="1257"/>
                    <a:pt x="546" y="1256"/>
                  </a:cubicBezTo>
                  <a:lnTo>
                    <a:pt x="542" y="1248"/>
                  </a:lnTo>
                  <a:lnTo>
                    <a:pt x="532" y="1229"/>
                  </a:lnTo>
                  <a:lnTo>
                    <a:pt x="521" y="1211"/>
                  </a:lnTo>
                  <a:lnTo>
                    <a:pt x="508" y="1188"/>
                  </a:lnTo>
                  <a:cubicBezTo>
                    <a:pt x="507" y="1186"/>
                    <a:pt x="507" y="1184"/>
                    <a:pt x="508" y="1182"/>
                  </a:cubicBezTo>
                  <a:cubicBezTo>
                    <a:pt x="508" y="1180"/>
                    <a:pt x="510" y="1178"/>
                    <a:pt x="512" y="1177"/>
                  </a:cubicBezTo>
                  <a:lnTo>
                    <a:pt x="514" y="1176"/>
                  </a:lnTo>
                  <a:lnTo>
                    <a:pt x="513" y="1177"/>
                  </a:lnTo>
                  <a:lnTo>
                    <a:pt x="526" y="1167"/>
                  </a:lnTo>
                  <a:lnTo>
                    <a:pt x="539" y="1156"/>
                  </a:lnTo>
                  <a:lnTo>
                    <a:pt x="560" y="1140"/>
                  </a:lnTo>
                  <a:lnTo>
                    <a:pt x="589" y="1118"/>
                  </a:lnTo>
                  <a:lnTo>
                    <a:pt x="628" y="1089"/>
                  </a:lnTo>
                  <a:lnTo>
                    <a:pt x="625" y="1098"/>
                  </a:lnTo>
                  <a:lnTo>
                    <a:pt x="616" y="1069"/>
                  </a:lnTo>
                  <a:lnTo>
                    <a:pt x="606" y="1039"/>
                  </a:lnTo>
                  <a:lnTo>
                    <a:pt x="613" y="1044"/>
                  </a:lnTo>
                  <a:lnTo>
                    <a:pt x="611" y="1044"/>
                  </a:lnTo>
                  <a:cubicBezTo>
                    <a:pt x="611" y="1044"/>
                    <a:pt x="610" y="1044"/>
                    <a:pt x="609" y="1044"/>
                  </a:cubicBezTo>
                  <a:lnTo>
                    <a:pt x="604" y="1042"/>
                  </a:lnTo>
                  <a:lnTo>
                    <a:pt x="594" y="1040"/>
                  </a:lnTo>
                  <a:lnTo>
                    <a:pt x="576" y="1037"/>
                  </a:lnTo>
                  <a:lnTo>
                    <a:pt x="550" y="1031"/>
                  </a:lnTo>
                  <a:lnTo>
                    <a:pt x="514" y="1024"/>
                  </a:lnTo>
                  <a:lnTo>
                    <a:pt x="466" y="1014"/>
                  </a:lnTo>
                  <a:cubicBezTo>
                    <a:pt x="462" y="1014"/>
                    <a:pt x="459" y="1010"/>
                    <a:pt x="459" y="1006"/>
                  </a:cubicBezTo>
                  <a:lnTo>
                    <a:pt x="459" y="1005"/>
                  </a:lnTo>
                  <a:lnTo>
                    <a:pt x="459" y="996"/>
                  </a:lnTo>
                  <a:lnTo>
                    <a:pt x="459" y="973"/>
                  </a:lnTo>
                  <a:lnTo>
                    <a:pt x="459" y="953"/>
                  </a:lnTo>
                  <a:lnTo>
                    <a:pt x="459" y="927"/>
                  </a:lnTo>
                  <a:cubicBezTo>
                    <a:pt x="459" y="923"/>
                    <a:pt x="463" y="919"/>
                    <a:pt x="467" y="919"/>
                  </a:cubicBezTo>
                  <a:lnTo>
                    <a:pt x="469" y="919"/>
                  </a:lnTo>
                  <a:lnTo>
                    <a:pt x="467" y="920"/>
                  </a:lnTo>
                  <a:lnTo>
                    <a:pt x="474" y="918"/>
                  </a:lnTo>
                  <a:lnTo>
                    <a:pt x="484" y="916"/>
                  </a:lnTo>
                  <a:lnTo>
                    <a:pt x="502" y="913"/>
                  </a:lnTo>
                  <a:lnTo>
                    <a:pt x="528" y="908"/>
                  </a:lnTo>
                  <a:lnTo>
                    <a:pt x="564" y="901"/>
                  </a:lnTo>
                  <a:lnTo>
                    <a:pt x="612" y="891"/>
                  </a:lnTo>
                  <a:lnTo>
                    <a:pt x="606" y="896"/>
                  </a:lnTo>
                  <a:lnTo>
                    <a:pt x="616" y="866"/>
                  </a:lnTo>
                  <a:lnTo>
                    <a:pt x="625" y="836"/>
                  </a:lnTo>
                  <a:lnTo>
                    <a:pt x="629" y="846"/>
                  </a:lnTo>
                  <a:lnTo>
                    <a:pt x="627" y="845"/>
                  </a:lnTo>
                  <a:cubicBezTo>
                    <a:pt x="626" y="844"/>
                    <a:pt x="626" y="844"/>
                    <a:pt x="626" y="844"/>
                  </a:cubicBezTo>
                  <a:lnTo>
                    <a:pt x="613" y="834"/>
                  </a:lnTo>
                  <a:lnTo>
                    <a:pt x="598" y="823"/>
                  </a:lnTo>
                  <a:lnTo>
                    <a:pt x="579" y="807"/>
                  </a:lnTo>
                  <a:lnTo>
                    <a:pt x="550" y="785"/>
                  </a:lnTo>
                  <a:lnTo>
                    <a:pt x="511" y="756"/>
                  </a:lnTo>
                  <a:cubicBezTo>
                    <a:pt x="509" y="755"/>
                    <a:pt x="508" y="752"/>
                    <a:pt x="507" y="750"/>
                  </a:cubicBezTo>
                  <a:cubicBezTo>
                    <a:pt x="507" y="748"/>
                    <a:pt x="508" y="745"/>
                    <a:pt x="510" y="744"/>
                  </a:cubicBezTo>
                  <a:lnTo>
                    <a:pt x="511" y="743"/>
                  </a:lnTo>
                  <a:lnTo>
                    <a:pt x="509" y="745"/>
                  </a:lnTo>
                  <a:lnTo>
                    <a:pt x="513" y="736"/>
                  </a:lnTo>
                  <a:lnTo>
                    <a:pt x="524" y="713"/>
                  </a:lnTo>
                  <a:lnTo>
                    <a:pt x="534" y="693"/>
                  </a:lnTo>
                  <a:lnTo>
                    <a:pt x="547" y="667"/>
                  </a:lnTo>
                  <a:cubicBezTo>
                    <a:pt x="549" y="663"/>
                    <a:pt x="554" y="661"/>
                    <a:pt x="558" y="663"/>
                  </a:cubicBezTo>
                  <a:lnTo>
                    <a:pt x="560" y="664"/>
                  </a:lnTo>
                  <a:lnTo>
                    <a:pt x="559" y="664"/>
                  </a:lnTo>
                  <a:lnTo>
                    <a:pt x="565" y="666"/>
                  </a:lnTo>
                  <a:lnTo>
                    <a:pt x="575" y="669"/>
                  </a:lnTo>
                  <a:lnTo>
                    <a:pt x="593" y="675"/>
                  </a:lnTo>
                  <a:lnTo>
                    <a:pt x="619" y="684"/>
                  </a:lnTo>
                  <a:lnTo>
                    <a:pt x="655" y="696"/>
                  </a:lnTo>
                  <a:lnTo>
                    <a:pt x="704" y="713"/>
                  </a:lnTo>
                  <a:lnTo>
                    <a:pt x="693" y="720"/>
                  </a:lnTo>
                  <a:lnTo>
                    <a:pt x="693" y="719"/>
                  </a:lnTo>
                  <a:cubicBezTo>
                    <a:pt x="693" y="718"/>
                    <a:pt x="694" y="716"/>
                    <a:pt x="695" y="714"/>
                  </a:cubicBezTo>
                  <a:lnTo>
                    <a:pt x="699" y="709"/>
                  </a:lnTo>
                  <a:lnTo>
                    <a:pt x="698" y="711"/>
                  </a:lnTo>
                  <a:lnTo>
                    <a:pt x="707" y="695"/>
                  </a:lnTo>
                  <a:lnTo>
                    <a:pt x="724" y="666"/>
                  </a:lnTo>
                  <a:lnTo>
                    <a:pt x="723" y="674"/>
                  </a:lnTo>
                  <a:lnTo>
                    <a:pt x="723" y="673"/>
                  </a:lnTo>
                  <a:lnTo>
                    <a:pt x="714" y="659"/>
                  </a:lnTo>
                  <a:lnTo>
                    <a:pt x="705" y="644"/>
                  </a:lnTo>
                  <a:lnTo>
                    <a:pt x="691" y="621"/>
                  </a:lnTo>
                  <a:lnTo>
                    <a:pt x="672" y="589"/>
                  </a:lnTo>
                  <a:lnTo>
                    <a:pt x="646" y="547"/>
                  </a:lnTo>
                  <a:cubicBezTo>
                    <a:pt x="645" y="545"/>
                    <a:pt x="644" y="543"/>
                    <a:pt x="645" y="541"/>
                  </a:cubicBezTo>
                  <a:lnTo>
                    <a:pt x="650" y="520"/>
                  </a:lnTo>
                  <a:lnTo>
                    <a:pt x="655" y="492"/>
                  </a:lnTo>
                  <a:cubicBezTo>
                    <a:pt x="655" y="488"/>
                    <a:pt x="659" y="485"/>
                    <a:pt x="662" y="485"/>
                  </a:cubicBezTo>
                  <a:lnTo>
                    <a:pt x="664" y="485"/>
                  </a:lnTo>
                  <a:lnTo>
                    <a:pt x="663" y="486"/>
                  </a:lnTo>
                  <a:lnTo>
                    <a:pt x="670" y="484"/>
                  </a:lnTo>
                  <a:lnTo>
                    <a:pt x="681" y="484"/>
                  </a:lnTo>
                  <a:lnTo>
                    <a:pt x="700" y="481"/>
                  </a:lnTo>
                  <a:lnTo>
                    <a:pt x="727" y="478"/>
                  </a:lnTo>
                  <a:lnTo>
                    <a:pt x="766" y="473"/>
                  </a:lnTo>
                  <a:lnTo>
                    <a:pt x="817" y="466"/>
                  </a:lnTo>
                  <a:lnTo>
                    <a:pt x="810" y="473"/>
                  </a:lnTo>
                  <a:lnTo>
                    <a:pt x="810" y="472"/>
                  </a:lnTo>
                  <a:lnTo>
                    <a:pt x="810" y="463"/>
                  </a:lnTo>
                  <a:lnTo>
                    <a:pt x="810" y="440"/>
                  </a:lnTo>
                  <a:lnTo>
                    <a:pt x="810" y="420"/>
                  </a:lnTo>
                  <a:lnTo>
                    <a:pt x="810" y="394"/>
                  </a:lnTo>
                  <a:lnTo>
                    <a:pt x="818" y="402"/>
                  </a:lnTo>
                  <a:lnTo>
                    <a:pt x="816" y="402"/>
                  </a:lnTo>
                  <a:cubicBezTo>
                    <a:pt x="816" y="402"/>
                    <a:pt x="815" y="402"/>
                    <a:pt x="814" y="402"/>
                  </a:cubicBezTo>
                  <a:lnTo>
                    <a:pt x="809" y="400"/>
                  </a:lnTo>
                  <a:lnTo>
                    <a:pt x="799" y="398"/>
                  </a:lnTo>
                  <a:lnTo>
                    <a:pt x="781" y="395"/>
                  </a:lnTo>
                  <a:lnTo>
                    <a:pt x="755" y="389"/>
                  </a:lnTo>
                  <a:lnTo>
                    <a:pt x="719" y="382"/>
                  </a:lnTo>
                  <a:lnTo>
                    <a:pt x="670" y="372"/>
                  </a:lnTo>
                  <a:cubicBezTo>
                    <a:pt x="667" y="372"/>
                    <a:pt x="664" y="369"/>
                    <a:pt x="664" y="366"/>
                  </a:cubicBezTo>
                  <a:lnTo>
                    <a:pt x="658" y="338"/>
                  </a:lnTo>
                  <a:lnTo>
                    <a:pt x="659" y="341"/>
                  </a:lnTo>
                  <a:lnTo>
                    <a:pt x="646" y="320"/>
                  </a:lnTo>
                  <a:cubicBezTo>
                    <a:pt x="644" y="317"/>
                    <a:pt x="644" y="312"/>
                    <a:pt x="647" y="310"/>
                  </a:cubicBezTo>
                  <a:lnTo>
                    <a:pt x="648" y="308"/>
                  </a:lnTo>
                  <a:lnTo>
                    <a:pt x="660" y="295"/>
                  </a:lnTo>
                  <a:lnTo>
                    <a:pt x="673" y="281"/>
                  </a:lnTo>
                  <a:lnTo>
                    <a:pt x="692" y="260"/>
                  </a:lnTo>
                  <a:lnTo>
                    <a:pt x="719" y="230"/>
                  </a:lnTo>
                  <a:lnTo>
                    <a:pt x="754" y="191"/>
                  </a:lnTo>
                  <a:lnTo>
                    <a:pt x="754" y="202"/>
                  </a:lnTo>
                  <a:lnTo>
                    <a:pt x="752" y="201"/>
                  </a:lnTo>
                  <a:lnTo>
                    <a:pt x="747" y="195"/>
                  </a:lnTo>
                  <a:lnTo>
                    <a:pt x="732" y="177"/>
                  </a:lnTo>
                  <a:lnTo>
                    <a:pt x="704" y="143"/>
                  </a:lnTo>
                  <a:lnTo>
                    <a:pt x="714" y="145"/>
                  </a:lnTo>
                  <a:lnTo>
                    <a:pt x="713" y="145"/>
                  </a:lnTo>
                  <a:lnTo>
                    <a:pt x="707" y="149"/>
                  </a:lnTo>
                  <a:lnTo>
                    <a:pt x="697" y="154"/>
                  </a:lnTo>
                  <a:lnTo>
                    <a:pt x="681" y="162"/>
                  </a:lnTo>
                  <a:lnTo>
                    <a:pt x="657" y="174"/>
                  </a:lnTo>
                  <a:lnTo>
                    <a:pt x="623" y="191"/>
                  </a:lnTo>
                  <a:lnTo>
                    <a:pt x="578" y="214"/>
                  </a:lnTo>
                  <a:cubicBezTo>
                    <a:pt x="575" y="215"/>
                    <a:pt x="572" y="215"/>
                    <a:pt x="570" y="213"/>
                  </a:cubicBezTo>
                  <a:lnTo>
                    <a:pt x="551" y="198"/>
                  </a:lnTo>
                  <a:lnTo>
                    <a:pt x="531" y="183"/>
                  </a:lnTo>
                  <a:cubicBezTo>
                    <a:pt x="529" y="181"/>
                    <a:pt x="527" y="179"/>
                    <a:pt x="527" y="176"/>
                  </a:cubicBezTo>
                  <a:lnTo>
                    <a:pt x="527" y="174"/>
                  </a:lnTo>
                  <a:lnTo>
                    <a:pt x="527" y="168"/>
                  </a:lnTo>
                  <a:lnTo>
                    <a:pt x="527" y="156"/>
                  </a:lnTo>
                  <a:lnTo>
                    <a:pt x="527" y="137"/>
                  </a:lnTo>
                  <a:lnTo>
                    <a:pt x="527" y="109"/>
                  </a:lnTo>
                  <a:lnTo>
                    <a:pt x="527" y="70"/>
                  </a:lnTo>
                  <a:lnTo>
                    <a:pt x="527" y="18"/>
                  </a:lnTo>
                  <a:lnTo>
                    <a:pt x="535" y="26"/>
                  </a:lnTo>
                  <a:lnTo>
                    <a:pt x="534" y="26"/>
                  </a:lnTo>
                  <a:lnTo>
                    <a:pt x="524" y="25"/>
                  </a:lnTo>
                  <a:lnTo>
                    <a:pt x="501" y="22"/>
                  </a:lnTo>
                  <a:lnTo>
                    <a:pt x="483" y="19"/>
                  </a:lnTo>
                  <a:lnTo>
                    <a:pt x="457" y="16"/>
                  </a:lnTo>
                  <a:lnTo>
                    <a:pt x="465" y="12"/>
                  </a:lnTo>
                  <a:lnTo>
                    <a:pt x="464" y="13"/>
                  </a:lnTo>
                  <a:lnTo>
                    <a:pt x="462" y="18"/>
                  </a:lnTo>
                  <a:lnTo>
                    <a:pt x="458" y="29"/>
                  </a:lnTo>
                  <a:lnTo>
                    <a:pt x="451" y="46"/>
                  </a:lnTo>
                  <a:lnTo>
                    <a:pt x="440" y="71"/>
                  </a:lnTo>
                  <a:lnTo>
                    <a:pt x="425" y="105"/>
                  </a:lnTo>
                  <a:lnTo>
                    <a:pt x="406" y="151"/>
                  </a:lnTo>
                  <a:cubicBezTo>
                    <a:pt x="405" y="153"/>
                    <a:pt x="402" y="155"/>
                    <a:pt x="399" y="155"/>
                  </a:cubicBezTo>
                  <a:lnTo>
                    <a:pt x="375" y="156"/>
                  </a:lnTo>
                  <a:lnTo>
                    <a:pt x="377" y="156"/>
                  </a:lnTo>
                  <a:lnTo>
                    <a:pt x="353" y="165"/>
                  </a:lnTo>
                  <a:cubicBezTo>
                    <a:pt x="350" y="166"/>
                    <a:pt x="347" y="165"/>
                    <a:pt x="345" y="163"/>
                  </a:cubicBezTo>
                  <a:lnTo>
                    <a:pt x="342" y="160"/>
                  </a:lnTo>
                  <a:lnTo>
                    <a:pt x="332" y="148"/>
                  </a:lnTo>
                  <a:lnTo>
                    <a:pt x="320" y="134"/>
                  </a:lnTo>
                  <a:lnTo>
                    <a:pt x="303" y="113"/>
                  </a:lnTo>
                  <a:lnTo>
                    <a:pt x="278" y="83"/>
                  </a:lnTo>
                  <a:lnTo>
                    <a:pt x="246" y="44"/>
                  </a:lnTo>
                  <a:lnTo>
                    <a:pt x="252" y="46"/>
                  </a:lnTo>
                  <a:lnTo>
                    <a:pt x="251" y="46"/>
                  </a:lnTo>
                  <a:lnTo>
                    <a:pt x="255" y="45"/>
                  </a:lnTo>
                  <a:lnTo>
                    <a:pt x="248" y="50"/>
                  </a:lnTo>
                  <a:lnTo>
                    <a:pt x="227" y="59"/>
                  </a:lnTo>
                  <a:lnTo>
                    <a:pt x="210" y="66"/>
                  </a:lnTo>
                  <a:lnTo>
                    <a:pt x="188" y="76"/>
                  </a:lnTo>
                  <a:lnTo>
                    <a:pt x="192" y="65"/>
                  </a:lnTo>
                  <a:lnTo>
                    <a:pt x="193" y="67"/>
                  </a:lnTo>
                  <a:cubicBezTo>
                    <a:pt x="193" y="67"/>
                    <a:pt x="193" y="68"/>
                    <a:pt x="193" y="68"/>
                  </a:cubicBezTo>
                  <a:lnTo>
                    <a:pt x="195" y="74"/>
                  </a:lnTo>
                  <a:lnTo>
                    <a:pt x="198" y="85"/>
                  </a:lnTo>
                  <a:lnTo>
                    <a:pt x="204" y="102"/>
                  </a:lnTo>
                  <a:lnTo>
                    <a:pt x="213" y="128"/>
                  </a:lnTo>
                  <a:lnTo>
                    <a:pt x="225" y="165"/>
                  </a:lnTo>
                  <a:lnTo>
                    <a:pt x="241" y="214"/>
                  </a:lnTo>
                  <a:cubicBezTo>
                    <a:pt x="242" y="217"/>
                    <a:pt x="241" y="220"/>
                    <a:pt x="239" y="222"/>
                  </a:cubicBezTo>
                  <a:lnTo>
                    <a:pt x="215" y="246"/>
                  </a:lnTo>
                  <a:lnTo>
                    <a:pt x="200" y="261"/>
                  </a:lnTo>
                  <a:cubicBezTo>
                    <a:pt x="199" y="263"/>
                    <a:pt x="197" y="263"/>
                    <a:pt x="194" y="263"/>
                  </a:cubicBezTo>
                  <a:lnTo>
                    <a:pt x="192" y="263"/>
                  </a:lnTo>
                  <a:cubicBezTo>
                    <a:pt x="192" y="263"/>
                    <a:pt x="191" y="263"/>
                    <a:pt x="190" y="263"/>
                  </a:cubicBezTo>
                  <a:lnTo>
                    <a:pt x="185" y="261"/>
                  </a:lnTo>
                  <a:lnTo>
                    <a:pt x="175" y="259"/>
                  </a:lnTo>
                  <a:lnTo>
                    <a:pt x="157" y="256"/>
                  </a:lnTo>
                  <a:lnTo>
                    <a:pt x="131" y="251"/>
                  </a:lnTo>
                  <a:lnTo>
                    <a:pt x="95" y="244"/>
                  </a:lnTo>
                  <a:lnTo>
                    <a:pt x="46" y="234"/>
                  </a:lnTo>
                  <a:lnTo>
                    <a:pt x="55" y="226"/>
                  </a:lnTo>
                  <a:lnTo>
                    <a:pt x="55" y="227"/>
                  </a:lnTo>
                  <a:cubicBezTo>
                    <a:pt x="55" y="229"/>
                    <a:pt x="55" y="230"/>
                    <a:pt x="55" y="231"/>
                  </a:cubicBezTo>
                  <a:lnTo>
                    <a:pt x="51" y="239"/>
                  </a:lnTo>
                  <a:lnTo>
                    <a:pt x="43" y="262"/>
                  </a:lnTo>
                  <a:lnTo>
                    <a:pt x="36" y="282"/>
                  </a:lnTo>
                  <a:lnTo>
                    <a:pt x="26" y="308"/>
                  </a:lnTo>
                  <a:lnTo>
                    <a:pt x="22" y="298"/>
                  </a:lnTo>
                  <a:lnTo>
                    <a:pt x="25" y="300"/>
                  </a:lnTo>
                  <a:lnTo>
                    <a:pt x="39" y="309"/>
                  </a:lnTo>
                  <a:lnTo>
                    <a:pt x="54" y="318"/>
                  </a:lnTo>
                  <a:lnTo>
                    <a:pt x="77" y="332"/>
                  </a:lnTo>
                  <a:lnTo>
                    <a:pt x="108" y="352"/>
                  </a:lnTo>
                  <a:lnTo>
                    <a:pt x="150" y="378"/>
                  </a:lnTo>
                  <a:cubicBezTo>
                    <a:pt x="152" y="379"/>
                    <a:pt x="153" y="382"/>
                    <a:pt x="153" y="384"/>
                  </a:cubicBezTo>
                  <a:lnTo>
                    <a:pt x="153" y="409"/>
                  </a:lnTo>
                  <a:lnTo>
                    <a:pt x="153" y="433"/>
                  </a:lnTo>
                  <a:cubicBezTo>
                    <a:pt x="153" y="437"/>
                    <a:pt x="152" y="439"/>
                    <a:pt x="149" y="441"/>
                  </a:cubicBezTo>
                  <a:lnTo>
                    <a:pt x="148" y="441"/>
                  </a:lnTo>
                  <a:lnTo>
                    <a:pt x="142" y="445"/>
                  </a:lnTo>
                  <a:lnTo>
                    <a:pt x="132" y="450"/>
                  </a:lnTo>
                  <a:lnTo>
                    <a:pt x="116" y="458"/>
                  </a:lnTo>
                  <a:lnTo>
                    <a:pt x="91" y="470"/>
                  </a:lnTo>
                  <a:lnTo>
                    <a:pt x="57" y="487"/>
                  </a:lnTo>
                  <a:lnTo>
                    <a:pt x="12" y="510"/>
                  </a:lnTo>
                  <a:lnTo>
                    <a:pt x="16" y="502"/>
                  </a:lnTo>
                  <a:lnTo>
                    <a:pt x="16" y="503"/>
                  </a:lnTo>
                  <a:lnTo>
                    <a:pt x="16" y="500"/>
                  </a:lnTo>
                  <a:lnTo>
                    <a:pt x="20" y="510"/>
                  </a:lnTo>
                  <a:lnTo>
                    <a:pt x="29" y="533"/>
                  </a:lnTo>
                  <a:lnTo>
                    <a:pt x="36" y="553"/>
                  </a:lnTo>
                  <a:lnTo>
                    <a:pt x="46" y="579"/>
                  </a:lnTo>
                  <a:lnTo>
                    <a:pt x="38" y="573"/>
                  </a:lnTo>
                  <a:lnTo>
                    <a:pt x="40" y="573"/>
                  </a:lnTo>
                  <a:lnTo>
                    <a:pt x="39" y="574"/>
                  </a:lnTo>
                  <a:lnTo>
                    <a:pt x="46" y="572"/>
                  </a:lnTo>
                  <a:lnTo>
                    <a:pt x="55" y="572"/>
                  </a:lnTo>
                  <a:lnTo>
                    <a:pt x="74" y="569"/>
                  </a:lnTo>
                  <a:lnTo>
                    <a:pt x="99" y="566"/>
                  </a:lnTo>
                  <a:lnTo>
                    <a:pt x="135" y="561"/>
                  </a:lnTo>
                  <a:lnTo>
                    <a:pt x="183" y="555"/>
                  </a:lnTo>
                  <a:cubicBezTo>
                    <a:pt x="187" y="554"/>
                    <a:pt x="189" y="556"/>
                    <a:pt x="191" y="558"/>
                  </a:cubicBezTo>
                  <a:lnTo>
                    <a:pt x="205" y="580"/>
                  </a:lnTo>
                  <a:lnTo>
                    <a:pt x="219" y="596"/>
                  </a:lnTo>
                  <a:cubicBezTo>
                    <a:pt x="222" y="599"/>
                    <a:pt x="222" y="602"/>
                    <a:pt x="221" y="605"/>
                  </a:cubicBezTo>
                  <a:lnTo>
                    <a:pt x="220" y="607"/>
                  </a:lnTo>
                  <a:lnTo>
                    <a:pt x="220" y="606"/>
                  </a:lnTo>
                  <a:lnTo>
                    <a:pt x="218" y="612"/>
                  </a:lnTo>
                  <a:lnTo>
                    <a:pt x="214" y="624"/>
                  </a:lnTo>
                  <a:lnTo>
                    <a:pt x="207" y="640"/>
                  </a:lnTo>
                  <a:lnTo>
                    <a:pt x="197" y="666"/>
                  </a:lnTo>
                  <a:lnTo>
                    <a:pt x="182" y="703"/>
                  </a:lnTo>
                  <a:lnTo>
                    <a:pt x="163" y="752"/>
                  </a:lnTo>
                  <a:lnTo>
                    <a:pt x="161" y="744"/>
                  </a:lnTo>
                  <a:lnTo>
                    <a:pt x="162" y="745"/>
                  </a:lnTo>
                  <a:lnTo>
                    <a:pt x="160" y="743"/>
                  </a:lnTo>
                  <a:lnTo>
                    <a:pt x="169" y="748"/>
                  </a:lnTo>
                  <a:lnTo>
                    <a:pt x="189" y="760"/>
                  </a:lnTo>
                  <a:lnTo>
                    <a:pt x="206" y="770"/>
                  </a:lnTo>
                  <a:lnTo>
                    <a:pt x="228" y="783"/>
                  </a:lnTo>
                  <a:lnTo>
                    <a:pt x="218" y="784"/>
                  </a:lnTo>
                  <a:lnTo>
                    <a:pt x="220" y="782"/>
                  </a:lnTo>
                  <a:lnTo>
                    <a:pt x="231" y="770"/>
                  </a:lnTo>
                  <a:lnTo>
                    <a:pt x="244" y="757"/>
                  </a:lnTo>
                  <a:lnTo>
                    <a:pt x="263" y="738"/>
                  </a:lnTo>
                  <a:lnTo>
                    <a:pt x="290" y="711"/>
                  </a:lnTo>
                  <a:lnTo>
                    <a:pt x="325" y="675"/>
                  </a:lnTo>
                  <a:cubicBezTo>
                    <a:pt x="326" y="673"/>
                    <a:pt x="328" y="672"/>
                    <a:pt x="330" y="672"/>
                  </a:cubicBezTo>
                  <a:lnTo>
                    <a:pt x="344" y="672"/>
                  </a:lnTo>
                  <a:lnTo>
                    <a:pt x="350" y="672"/>
                  </a:lnTo>
                  <a:cubicBezTo>
                    <a:pt x="352" y="672"/>
                    <a:pt x="354" y="673"/>
                    <a:pt x="355" y="674"/>
                  </a:cubicBezTo>
                  <a:lnTo>
                    <a:pt x="369" y="683"/>
                  </a:lnTo>
                  <a:lnTo>
                    <a:pt x="365" y="681"/>
                  </a:lnTo>
                  <a:lnTo>
                    <a:pt x="380" y="682"/>
                  </a:lnTo>
                  <a:cubicBezTo>
                    <a:pt x="383" y="683"/>
                    <a:pt x="385" y="684"/>
                    <a:pt x="387" y="687"/>
                  </a:cubicBezTo>
                  <a:lnTo>
                    <a:pt x="388" y="689"/>
                  </a:lnTo>
                  <a:cubicBezTo>
                    <a:pt x="388" y="689"/>
                    <a:pt x="388" y="690"/>
                    <a:pt x="388" y="690"/>
                  </a:cubicBezTo>
                  <a:lnTo>
                    <a:pt x="390" y="696"/>
                  </a:lnTo>
                  <a:lnTo>
                    <a:pt x="393" y="707"/>
                  </a:lnTo>
                  <a:lnTo>
                    <a:pt x="399" y="724"/>
                  </a:lnTo>
                  <a:lnTo>
                    <a:pt x="408" y="750"/>
                  </a:lnTo>
                  <a:lnTo>
                    <a:pt x="420" y="787"/>
                  </a:lnTo>
                  <a:lnTo>
                    <a:pt x="436" y="836"/>
                  </a:lnTo>
                  <a:cubicBezTo>
                    <a:pt x="437" y="840"/>
                    <a:pt x="435" y="845"/>
                    <a:pt x="431" y="846"/>
                  </a:cubicBezTo>
                  <a:cubicBezTo>
                    <a:pt x="427" y="847"/>
                    <a:pt x="422" y="845"/>
                    <a:pt x="421" y="841"/>
                  </a:cubicBez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14"/>
            <p:cNvSpPr>
              <a:spLocks noEditPoints="1"/>
            </p:cNvSpPr>
            <p:nvPr/>
          </p:nvSpPr>
          <p:spPr bwMode="auto">
            <a:xfrm>
              <a:off x="3144" y="1932"/>
              <a:ext cx="120" cy="114"/>
            </a:xfrm>
            <a:custGeom>
              <a:avLst/>
              <a:gdLst/>
              <a:ahLst/>
              <a:cxnLst>
                <a:cxn ang="0">
                  <a:pos x="304" y="153"/>
                </a:cxn>
                <a:cxn ang="0">
                  <a:pos x="302" y="126"/>
                </a:cxn>
                <a:cxn ang="0">
                  <a:pos x="294" y="101"/>
                </a:cxn>
                <a:cxn ang="0">
                  <a:pos x="264" y="57"/>
                </a:cxn>
                <a:cxn ang="0">
                  <a:pos x="217" y="27"/>
                </a:cxn>
                <a:cxn ang="0">
                  <a:pos x="191" y="19"/>
                </a:cxn>
                <a:cxn ang="0">
                  <a:pos x="161" y="16"/>
                </a:cxn>
                <a:cxn ang="0">
                  <a:pos x="133" y="19"/>
                </a:cxn>
                <a:cxn ang="0">
                  <a:pos x="106" y="26"/>
                </a:cxn>
                <a:cxn ang="0">
                  <a:pos x="60" y="55"/>
                </a:cxn>
                <a:cxn ang="0">
                  <a:pos x="28" y="99"/>
                </a:cxn>
                <a:cxn ang="0">
                  <a:pos x="19" y="124"/>
                </a:cxn>
                <a:cxn ang="0">
                  <a:pos x="16" y="152"/>
                </a:cxn>
                <a:cxn ang="0">
                  <a:pos x="19" y="179"/>
                </a:cxn>
                <a:cxn ang="0">
                  <a:pos x="27" y="204"/>
                </a:cxn>
                <a:cxn ang="0">
                  <a:pos x="58" y="248"/>
                </a:cxn>
                <a:cxn ang="0">
                  <a:pos x="103" y="278"/>
                </a:cxn>
                <a:cxn ang="0">
                  <a:pos x="159" y="289"/>
                </a:cxn>
                <a:cxn ang="0">
                  <a:pos x="215" y="279"/>
                </a:cxn>
                <a:cxn ang="0">
                  <a:pos x="262" y="250"/>
                </a:cxn>
                <a:cxn ang="0">
                  <a:pos x="293" y="206"/>
                </a:cxn>
                <a:cxn ang="0">
                  <a:pos x="301" y="181"/>
                </a:cxn>
                <a:cxn ang="0">
                  <a:pos x="317" y="182"/>
                </a:cxn>
                <a:cxn ang="0">
                  <a:pos x="308" y="211"/>
                </a:cxn>
                <a:cxn ang="0">
                  <a:pos x="275" y="259"/>
                </a:cxn>
                <a:cxn ang="0">
                  <a:pos x="224" y="292"/>
                </a:cxn>
                <a:cxn ang="0">
                  <a:pos x="162" y="304"/>
                </a:cxn>
                <a:cxn ang="0">
                  <a:pos x="100" y="293"/>
                </a:cxn>
                <a:cxn ang="0">
                  <a:pos x="49" y="261"/>
                </a:cxn>
                <a:cxn ang="0">
                  <a:pos x="14" y="213"/>
                </a:cxn>
                <a:cxn ang="0">
                  <a:pos x="4" y="184"/>
                </a:cxn>
                <a:cxn ang="0">
                  <a:pos x="0" y="153"/>
                </a:cxn>
                <a:cxn ang="0">
                  <a:pos x="3" y="123"/>
                </a:cxn>
                <a:cxn ang="0">
                  <a:pos x="13" y="94"/>
                </a:cxn>
                <a:cxn ang="0">
                  <a:pos x="47" y="46"/>
                </a:cxn>
                <a:cxn ang="0">
                  <a:pos x="97" y="13"/>
                </a:cxn>
                <a:cxn ang="0">
                  <a:pos x="128" y="4"/>
                </a:cxn>
                <a:cxn ang="0">
                  <a:pos x="160" y="0"/>
                </a:cxn>
                <a:cxn ang="0">
                  <a:pos x="192" y="3"/>
                </a:cxn>
                <a:cxn ang="0">
                  <a:pos x="222" y="12"/>
                </a:cxn>
                <a:cxn ang="0">
                  <a:pos x="273" y="44"/>
                </a:cxn>
                <a:cxn ang="0">
                  <a:pos x="307" y="92"/>
                </a:cxn>
                <a:cxn ang="0">
                  <a:pos x="317" y="121"/>
                </a:cxn>
                <a:cxn ang="0">
                  <a:pos x="320" y="152"/>
                </a:cxn>
                <a:cxn ang="0">
                  <a:pos x="317" y="182"/>
                </a:cxn>
              </a:cxnLst>
              <a:rect l="0" t="0" r="r" b="b"/>
              <a:pathLst>
                <a:path w="320" h="305">
                  <a:moveTo>
                    <a:pt x="304" y="152"/>
                  </a:moveTo>
                  <a:lnTo>
                    <a:pt x="304" y="153"/>
                  </a:lnTo>
                  <a:lnTo>
                    <a:pt x="301" y="124"/>
                  </a:lnTo>
                  <a:lnTo>
                    <a:pt x="302" y="126"/>
                  </a:lnTo>
                  <a:lnTo>
                    <a:pt x="293" y="99"/>
                  </a:lnTo>
                  <a:lnTo>
                    <a:pt x="294" y="101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15" y="26"/>
                  </a:lnTo>
                  <a:lnTo>
                    <a:pt x="217" y="27"/>
                  </a:lnTo>
                  <a:lnTo>
                    <a:pt x="189" y="19"/>
                  </a:lnTo>
                  <a:lnTo>
                    <a:pt x="191" y="19"/>
                  </a:lnTo>
                  <a:lnTo>
                    <a:pt x="160" y="16"/>
                  </a:lnTo>
                  <a:lnTo>
                    <a:pt x="161" y="16"/>
                  </a:lnTo>
                  <a:lnTo>
                    <a:pt x="131" y="19"/>
                  </a:lnTo>
                  <a:lnTo>
                    <a:pt x="133" y="19"/>
                  </a:lnTo>
                  <a:lnTo>
                    <a:pt x="104" y="27"/>
                  </a:lnTo>
                  <a:lnTo>
                    <a:pt x="106" y="26"/>
                  </a:lnTo>
                  <a:lnTo>
                    <a:pt x="58" y="57"/>
                  </a:lnTo>
                  <a:lnTo>
                    <a:pt x="60" y="55"/>
                  </a:lnTo>
                  <a:lnTo>
                    <a:pt x="27" y="101"/>
                  </a:lnTo>
                  <a:lnTo>
                    <a:pt x="28" y="99"/>
                  </a:lnTo>
                  <a:lnTo>
                    <a:pt x="19" y="126"/>
                  </a:lnTo>
                  <a:lnTo>
                    <a:pt x="19" y="124"/>
                  </a:lnTo>
                  <a:lnTo>
                    <a:pt x="16" y="153"/>
                  </a:lnTo>
                  <a:lnTo>
                    <a:pt x="16" y="152"/>
                  </a:lnTo>
                  <a:lnTo>
                    <a:pt x="19" y="181"/>
                  </a:lnTo>
                  <a:lnTo>
                    <a:pt x="19" y="179"/>
                  </a:lnTo>
                  <a:lnTo>
                    <a:pt x="28" y="206"/>
                  </a:lnTo>
                  <a:lnTo>
                    <a:pt x="27" y="204"/>
                  </a:lnTo>
                  <a:lnTo>
                    <a:pt x="60" y="250"/>
                  </a:lnTo>
                  <a:lnTo>
                    <a:pt x="58" y="248"/>
                  </a:lnTo>
                  <a:lnTo>
                    <a:pt x="106" y="279"/>
                  </a:lnTo>
                  <a:lnTo>
                    <a:pt x="103" y="278"/>
                  </a:lnTo>
                  <a:lnTo>
                    <a:pt x="162" y="289"/>
                  </a:lnTo>
                  <a:lnTo>
                    <a:pt x="159" y="289"/>
                  </a:lnTo>
                  <a:lnTo>
                    <a:pt x="218" y="278"/>
                  </a:lnTo>
                  <a:lnTo>
                    <a:pt x="215" y="279"/>
                  </a:lnTo>
                  <a:lnTo>
                    <a:pt x="264" y="248"/>
                  </a:lnTo>
                  <a:lnTo>
                    <a:pt x="262" y="250"/>
                  </a:lnTo>
                  <a:lnTo>
                    <a:pt x="294" y="204"/>
                  </a:lnTo>
                  <a:lnTo>
                    <a:pt x="293" y="206"/>
                  </a:lnTo>
                  <a:lnTo>
                    <a:pt x="302" y="179"/>
                  </a:lnTo>
                  <a:lnTo>
                    <a:pt x="301" y="181"/>
                  </a:lnTo>
                  <a:lnTo>
                    <a:pt x="304" y="152"/>
                  </a:lnTo>
                  <a:close/>
                  <a:moveTo>
                    <a:pt x="317" y="182"/>
                  </a:moveTo>
                  <a:cubicBezTo>
                    <a:pt x="317" y="183"/>
                    <a:pt x="317" y="183"/>
                    <a:pt x="317" y="184"/>
                  </a:cubicBezTo>
                  <a:lnTo>
                    <a:pt x="308" y="211"/>
                  </a:lnTo>
                  <a:cubicBezTo>
                    <a:pt x="308" y="212"/>
                    <a:pt x="307" y="212"/>
                    <a:pt x="307" y="213"/>
                  </a:cubicBezTo>
                  <a:lnTo>
                    <a:pt x="275" y="259"/>
                  </a:lnTo>
                  <a:cubicBezTo>
                    <a:pt x="274" y="260"/>
                    <a:pt x="274" y="261"/>
                    <a:pt x="273" y="261"/>
                  </a:cubicBezTo>
                  <a:lnTo>
                    <a:pt x="224" y="292"/>
                  </a:lnTo>
                  <a:cubicBezTo>
                    <a:pt x="223" y="293"/>
                    <a:pt x="222" y="293"/>
                    <a:pt x="221" y="293"/>
                  </a:cubicBezTo>
                  <a:lnTo>
                    <a:pt x="162" y="304"/>
                  </a:lnTo>
                  <a:cubicBezTo>
                    <a:pt x="161" y="305"/>
                    <a:pt x="160" y="305"/>
                    <a:pt x="159" y="304"/>
                  </a:cubicBezTo>
                  <a:lnTo>
                    <a:pt x="100" y="293"/>
                  </a:lnTo>
                  <a:cubicBezTo>
                    <a:pt x="99" y="293"/>
                    <a:pt x="98" y="293"/>
                    <a:pt x="97" y="292"/>
                  </a:cubicBezTo>
                  <a:lnTo>
                    <a:pt x="49" y="261"/>
                  </a:lnTo>
                  <a:cubicBezTo>
                    <a:pt x="48" y="261"/>
                    <a:pt x="48" y="260"/>
                    <a:pt x="47" y="259"/>
                  </a:cubicBezTo>
                  <a:lnTo>
                    <a:pt x="14" y="213"/>
                  </a:lnTo>
                  <a:cubicBezTo>
                    <a:pt x="13" y="212"/>
                    <a:pt x="13" y="212"/>
                    <a:pt x="13" y="211"/>
                  </a:cubicBezTo>
                  <a:lnTo>
                    <a:pt x="4" y="184"/>
                  </a:lnTo>
                  <a:cubicBezTo>
                    <a:pt x="4" y="183"/>
                    <a:pt x="4" y="183"/>
                    <a:pt x="3" y="182"/>
                  </a:cubicBezTo>
                  <a:lnTo>
                    <a:pt x="0" y="153"/>
                  </a:lnTo>
                  <a:cubicBezTo>
                    <a:pt x="0" y="153"/>
                    <a:pt x="0" y="152"/>
                    <a:pt x="0" y="152"/>
                  </a:cubicBezTo>
                  <a:lnTo>
                    <a:pt x="3" y="123"/>
                  </a:lnTo>
                  <a:cubicBezTo>
                    <a:pt x="4" y="122"/>
                    <a:pt x="4" y="121"/>
                    <a:pt x="4" y="121"/>
                  </a:cubicBezTo>
                  <a:lnTo>
                    <a:pt x="13" y="94"/>
                  </a:lnTo>
                  <a:cubicBezTo>
                    <a:pt x="13" y="93"/>
                    <a:pt x="13" y="92"/>
                    <a:pt x="14" y="92"/>
                  </a:cubicBezTo>
                  <a:lnTo>
                    <a:pt x="47" y="46"/>
                  </a:lnTo>
                  <a:cubicBezTo>
                    <a:pt x="48" y="45"/>
                    <a:pt x="48" y="44"/>
                    <a:pt x="49" y="44"/>
                  </a:cubicBezTo>
                  <a:lnTo>
                    <a:pt x="97" y="13"/>
                  </a:lnTo>
                  <a:cubicBezTo>
                    <a:pt x="98" y="12"/>
                    <a:pt x="99" y="12"/>
                    <a:pt x="99" y="12"/>
                  </a:cubicBezTo>
                  <a:lnTo>
                    <a:pt x="128" y="4"/>
                  </a:lnTo>
                  <a:cubicBezTo>
                    <a:pt x="129" y="4"/>
                    <a:pt x="129" y="4"/>
                    <a:pt x="130" y="3"/>
                  </a:cubicBezTo>
                  <a:lnTo>
                    <a:pt x="160" y="0"/>
                  </a:lnTo>
                  <a:cubicBezTo>
                    <a:pt x="160" y="0"/>
                    <a:pt x="161" y="0"/>
                    <a:pt x="161" y="0"/>
                  </a:cubicBezTo>
                  <a:lnTo>
                    <a:pt x="192" y="3"/>
                  </a:lnTo>
                  <a:cubicBezTo>
                    <a:pt x="193" y="4"/>
                    <a:pt x="193" y="4"/>
                    <a:pt x="194" y="4"/>
                  </a:cubicBezTo>
                  <a:lnTo>
                    <a:pt x="222" y="12"/>
                  </a:lnTo>
                  <a:cubicBezTo>
                    <a:pt x="222" y="12"/>
                    <a:pt x="223" y="12"/>
                    <a:pt x="224" y="13"/>
                  </a:cubicBezTo>
                  <a:lnTo>
                    <a:pt x="273" y="44"/>
                  </a:lnTo>
                  <a:cubicBezTo>
                    <a:pt x="274" y="44"/>
                    <a:pt x="274" y="45"/>
                    <a:pt x="275" y="46"/>
                  </a:cubicBezTo>
                  <a:lnTo>
                    <a:pt x="307" y="92"/>
                  </a:lnTo>
                  <a:cubicBezTo>
                    <a:pt x="307" y="93"/>
                    <a:pt x="308" y="93"/>
                    <a:pt x="308" y="94"/>
                  </a:cubicBezTo>
                  <a:lnTo>
                    <a:pt x="317" y="121"/>
                  </a:lnTo>
                  <a:cubicBezTo>
                    <a:pt x="317" y="121"/>
                    <a:pt x="317" y="122"/>
                    <a:pt x="317" y="123"/>
                  </a:cubicBezTo>
                  <a:lnTo>
                    <a:pt x="320" y="152"/>
                  </a:lnTo>
                  <a:cubicBezTo>
                    <a:pt x="320" y="152"/>
                    <a:pt x="320" y="153"/>
                    <a:pt x="320" y="153"/>
                  </a:cubicBezTo>
                  <a:lnTo>
                    <a:pt x="317" y="182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15"/>
            <p:cNvSpPr>
              <a:spLocks noEditPoints="1"/>
            </p:cNvSpPr>
            <p:nvPr/>
          </p:nvSpPr>
          <p:spPr bwMode="auto">
            <a:xfrm>
              <a:off x="2940" y="1728"/>
              <a:ext cx="102" cy="108"/>
            </a:xfrm>
            <a:custGeom>
              <a:avLst/>
              <a:gdLst/>
              <a:ahLst/>
              <a:cxnLst>
                <a:cxn ang="0">
                  <a:pos x="257" y="146"/>
                </a:cxn>
                <a:cxn ang="0">
                  <a:pos x="248" y="96"/>
                </a:cxn>
                <a:cxn ang="0">
                  <a:pos x="223" y="55"/>
                </a:cxn>
                <a:cxn ang="0">
                  <a:pos x="185" y="27"/>
                </a:cxn>
                <a:cxn ang="0">
                  <a:pos x="138" y="16"/>
                </a:cxn>
                <a:cxn ang="0">
                  <a:pos x="91" y="26"/>
                </a:cxn>
                <a:cxn ang="0">
                  <a:pos x="53" y="53"/>
                </a:cxn>
                <a:cxn ang="0">
                  <a:pos x="26" y="93"/>
                </a:cxn>
                <a:cxn ang="0">
                  <a:pos x="16" y="143"/>
                </a:cxn>
                <a:cxn ang="0">
                  <a:pos x="25" y="193"/>
                </a:cxn>
                <a:cxn ang="0">
                  <a:pos x="51" y="235"/>
                </a:cxn>
                <a:cxn ang="0">
                  <a:pos x="88" y="262"/>
                </a:cxn>
                <a:cxn ang="0">
                  <a:pos x="135" y="273"/>
                </a:cxn>
                <a:cxn ang="0">
                  <a:pos x="182" y="263"/>
                </a:cxn>
                <a:cxn ang="0">
                  <a:pos x="221" y="237"/>
                </a:cxn>
                <a:cxn ang="0">
                  <a:pos x="247" y="196"/>
                </a:cxn>
                <a:cxn ang="0">
                  <a:pos x="262" y="199"/>
                </a:cxn>
                <a:cxn ang="0">
                  <a:pos x="234" y="246"/>
                </a:cxn>
                <a:cxn ang="0">
                  <a:pos x="191" y="276"/>
                </a:cxn>
                <a:cxn ang="0">
                  <a:pos x="138" y="288"/>
                </a:cxn>
                <a:cxn ang="0">
                  <a:pos x="85" y="277"/>
                </a:cxn>
                <a:cxn ang="0">
                  <a:pos x="42" y="248"/>
                </a:cxn>
                <a:cxn ang="0">
                  <a:pos x="12" y="202"/>
                </a:cxn>
                <a:cxn ang="0">
                  <a:pos x="1" y="146"/>
                </a:cxn>
                <a:cxn ang="0">
                  <a:pos x="11" y="90"/>
                </a:cxn>
                <a:cxn ang="0">
                  <a:pos x="40" y="44"/>
                </a:cxn>
                <a:cxn ang="0">
                  <a:pos x="82" y="13"/>
                </a:cxn>
                <a:cxn ang="0">
                  <a:pos x="135" y="1"/>
                </a:cxn>
                <a:cxn ang="0">
                  <a:pos x="188" y="12"/>
                </a:cxn>
                <a:cxn ang="0">
                  <a:pos x="232" y="42"/>
                </a:cxn>
                <a:cxn ang="0">
                  <a:pos x="261" y="87"/>
                </a:cxn>
                <a:cxn ang="0">
                  <a:pos x="272" y="143"/>
                </a:cxn>
                <a:cxn ang="0">
                  <a:pos x="262" y="199"/>
                </a:cxn>
              </a:cxnLst>
              <a:rect l="0" t="0" r="r" b="b"/>
              <a:pathLst>
                <a:path w="273" h="289">
                  <a:moveTo>
                    <a:pt x="257" y="143"/>
                  </a:moveTo>
                  <a:lnTo>
                    <a:pt x="257" y="146"/>
                  </a:lnTo>
                  <a:lnTo>
                    <a:pt x="247" y="93"/>
                  </a:lnTo>
                  <a:lnTo>
                    <a:pt x="248" y="96"/>
                  </a:lnTo>
                  <a:lnTo>
                    <a:pt x="221" y="53"/>
                  </a:lnTo>
                  <a:lnTo>
                    <a:pt x="223" y="55"/>
                  </a:lnTo>
                  <a:lnTo>
                    <a:pt x="182" y="26"/>
                  </a:lnTo>
                  <a:lnTo>
                    <a:pt x="185" y="27"/>
                  </a:lnTo>
                  <a:lnTo>
                    <a:pt x="135" y="16"/>
                  </a:lnTo>
                  <a:lnTo>
                    <a:pt x="138" y="16"/>
                  </a:lnTo>
                  <a:lnTo>
                    <a:pt x="88" y="27"/>
                  </a:lnTo>
                  <a:lnTo>
                    <a:pt x="91" y="26"/>
                  </a:lnTo>
                  <a:lnTo>
                    <a:pt x="51" y="55"/>
                  </a:lnTo>
                  <a:lnTo>
                    <a:pt x="53" y="53"/>
                  </a:lnTo>
                  <a:lnTo>
                    <a:pt x="25" y="96"/>
                  </a:lnTo>
                  <a:lnTo>
                    <a:pt x="26" y="93"/>
                  </a:lnTo>
                  <a:lnTo>
                    <a:pt x="16" y="146"/>
                  </a:lnTo>
                  <a:lnTo>
                    <a:pt x="16" y="143"/>
                  </a:lnTo>
                  <a:lnTo>
                    <a:pt x="26" y="196"/>
                  </a:lnTo>
                  <a:lnTo>
                    <a:pt x="25" y="193"/>
                  </a:lnTo>
                  <a:lnTo>
                    <a:pt x="53" y="237"/>
                  </a:lnTo>
                  <a:lnTo>
                    <a:pt x="51" y="235"/>
                  </a:lnTo>
                  <a:lnTo>
                    <a:pt x="91" y="263"/>
                  </a:lnTo>
                  <a:lnTo>
                    <a:pt x="88" y="262"/>
                  </a:lnTo>
                  <a:lnTo>
                    <a:pt x="138" y="273"/>
                  </a:lnTo>
                  <a:lnTo>
                    <a:pt x="135" y="273"/>
                  </a:lnTo>
                  <a:lnTo>
                    <a:pt x="185" y="262"/>
                  </a:lnTo>
                  <a:lnTo>
                    <a:pt x="182" y="263"/>
                  </a:lnTo>
                  <a:lnTo>
                    <a:pt x="223" y="235"/>
                  </a:lnTo>
                  <a:lnTo>
                    <a:pt x="221" y="237"/>
                  </a:lnTo>
                  <a:lnTo>
                    <a:pt x="248" y="193"/>
                  </a:lnTo>
                  <a:lnTo>
                    <a:pt x="247" y="196"/>
                  </a:lnTo>
                  <a:lnTo>
                    <a:pt x="257" y="143"/>
                  </a:lnTo>
                  <a:close/>
                  <a:moveTo>
                    <a:pt x="262" y="199"/>
                  </a:moveTo>
                  <a:cubicBezTo>
                    <a:pt x="262" y="200"/>
                    <a:pt x="262" y="201"/>
                    <a:pt x="261" y="202"/>
                  </a:cubicBezTo>
                  <a:lnTo>
                    <a:pt x="234" y="246"/>
                  </a:lnTo>
                  <a:cubicBezTo>
                    <a:pt x="234" y="247"/>
                    <a:pt x="233" y="247"/>
                    <a:pt x="232" y="248"/>
                  </a:cubicBezTo>
                  <a:lnTo>
                    <a:pt x="191" y="276"/>
                  </a:lnTo>
                  <a:cubicBezTo>
                    <a:pt x="190" y="277"/>
                    <a:pt x="189" y="277"/>
                    <a:pt x="188" y="277"/>
                  </a:cubicBezTo>
                  <a:lnTo>
                    <a:pt x="138" y="288"/>
                  </a:lnTo>
                  <a:cubicBezTo>
                    <a:pt x="137" y="289"/>
                    <a:pt x="136" y="289"/>
                    <a:pt x="135" y="288"/>
                  </a:cubicBezTo>
                  <a:lnTo>
                    <a:pt x="85" y="277"/>
                  </a:lnTo>
                  <a:cubicBezTo>
                    <a:pt x="84" y="277"/>
                    <a:pt x="83" y="277"/>
                    <a:pt x="82" y="276"/>
                  </a:cubicBezTo>
                  <a:lnTo>
                    <a:pt x="42" y="248"/>
                  </a:lnTo>
                  <a:cubicBezTo>
                    <a:pt x="41" y="247"/>
                    <a:pt x="40" y="247"/>
                    <a:pt x="40" y="246"/>
                  </a:cubicBezTo>
                  <a:lnTo>
                    <a:pt x="12" y="202"/>
                  </a:lnTo>
                  <a:cubicBezTo>
                    <a:pt x="11" y="201"/>
                    <a:pt x="11" y="200"/>
                    <a:pt x="11" y="199"/>
                  </a:cubicBezTo>
                  <a:lnTo>
                    <a:pt x="1" y="146"/>
                  </a:lnTo>
                  <a:cubicBezTo>
                    <a:pt x="0" y="145"/>
                    <a:pt x="0" y="144"/>
                    <a:pt x="1" y="143"/>
                  </a:cubicBezTo>
                  <a:lnTo>
                    <a:pt x="11" y="90"/>
                  </a:lnTo>
                  <a:cubicBezTo>
                    <a:pt x="11" y="89"/>
                    <a:pt x="11" y="88"/>
                    <a:pt x="12" y="87"/>
                  </a:cubicBezTo>
                  <a:lnTo>
                    <a:pt x="40" y="44"/>
                  </a:lnTo>
                  <a:cubicBezTo>
                    <a:pt x="40" y="43"/>
                    <a:pt x="41" y="43"/>
                    <a:pt x="42" y="42"/>
                  </a:cubicBezTo>
                  <a:lnTo>
                    <a:pt x="82" y="13"/>
                  </a:lnTo>
                  <a:cubicBezTo>
                    <a:pt x="83" y="12"/>
                    <a:pt x="84" y="12"/>
                    <a:pt x="85" y="12"/>
                  </a:cubicBezTo>
                  <a:lnTo>
                    <a:pt x="135" y="1"/>
                  </a:lnTo>
                  <a:cubicBezTo>
                    <a:pt x="136" y="0"/>
                    <a:pt x="137" y="0"/>
                    <a:pt x="138" y="1"/>
                  </a:cubicBezTo>
                  <a:lnTo>
                    <a:pt x="188" y="12"/>
                  </a:lnTo>
                  <a:cubicBezTo>
                    <a:pt x="189" y="12"/>
                    <a:pt x="190" y="12"/>
                    <a:pt x="191" y="13"/>
                  </a:cubicBezTo>
                  <a:lnTo>
                    <a:pt x="232" y="42"/>
                  </a:lnTo>
                  <a:cubicBezTo>
                    <a:pt x="233" y="43"/>
                    <a:pt x="234" y="43"/>
                    <a:pt x="234" y="44"/>
                  </a:cubicBezTo>
                  <a:lnTo>
                    <a:pt x="261" y="87"/>
                  </a:lnTo>
                  <a:cubicBezTo>
                    <a:pt x="262" y="88"/>
                    <a:pt x="262" y="89"/>
                    <a:pt x="262" y="90"/>
                  </a:cubicBezTo>
                  <a:lnTo>
                    <a:pt x="272" y="143"/>
                  </a:lnTo>
                  <a:cubicBezTo>
                    <a:pt x="273" y="144"/>
                    <a:pt x="273" y="145"/>
                    <a:pt x="272" y="146"/>
                  </a:cubicBezTo>
                  <a:lnTo>
                    <a:pt x="262" y="199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7" name="Text Box 44"/>
          <p:cNvSpPr txBox="1">
            <a:spLocks noChangeArrowheads="1"/>
          </p:cNvSpPr>
          <p:nvPr/>
        </p:nvSpPr>
        <p:spPr bwMode="auto">
          <a:xfrm>
            <a:off x="6903056" y="3338286"/>
            <a:ext cx="6666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Pear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Review 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110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</p:txBody>
      </p:sp>
      <p:grpSp>
        <p:nvGrpSpPr>
          <p:cNvPr id="24" name="Group 11"/>
          <p:cNvGrpSpPr>
            <a:grpSpLocks/>
          </p:cNvGrpSpPr>
          <p:nvPr/>
        </p:nvGrpSpPr>
        <p:grpSpPr bwMode="auto">
          <a:xfrm>
            <a:off x="3535122" y="4944615"/>
            <a:ext cx="440843" cy="796008"/>
            <a:chOff x="975" y="845"/>
            <a:chExt cx="414" cy="889"/>
          </a:xfrm>
        </p:grpSpPr>
        <p:pic>
          <p:nvPicPr>
            <p:cNvPr id="114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7" name="Text Box 44"/>
          <p:cNvSpPr txBox="1">
            <a:spLocks noChangeArrowheads="1"/>
          </p:cNvSpPr>
          <p:nvPr/>
        </p:nvSpPr>
        <p:spPr bwMode="auto">
          <a:xfrm>
            <a:off x="3202075" y="5672585"/>
            <a:ext cx="137997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Review of </a:t>
            </a:r>
            <a:r>
              <a:rPr lang="en-US" sz="1000" b="1" dirty="0" err="1">
                <a:solidFill>
                  <a:srgbClr val="40444B"/>
                </a:solidFill>
                <a:latin typeface="+mn-lt"/>
                <a:ea typeface="+mn-ea"/>
              </a:rPr>
              <a:t>DoD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(Definition of Done)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750277" y="2278744"/>
            <a:ext cx="509117" cy="275771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31200" y="2358120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TextBox 120"/>
          <p:cNvSpPr txBox="1"/>
          <p:nvPr/>
        </p:nvSpPr>
        <p:spPr>
          <a:xfrm>
            <a:off x="597686" y="2643925"/>
            <a:ext cx="111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Validation of Acceptance criteria</a:t>
            </a:r>
          </a:p>
        </p:txBody>
      </p:sp>
      <p:sp>
        <p:nvSpPr>
          <p:cNvPr id="122" name="Text Box 44"/>
          <p:cNvSpPr txBox="1">
            <a:spLocks noChangeArrowheads="1"/>
          </p:cNvSpPr>
          <p:nvPr/>
        </p:nvSpPr>
        <p:spPr bwMode="auto">
          <a:xfrm>
            <a:off x="-13395" y="1959428"/>
            <a:ext cx="1192404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PO, BA</a:t>
            </a:r>
            <a:r>
              <a:rPr lang="en-US" sz="1050" b="1" dirty="0">
                <a:solidFill>
                  <a:srgbClr val="40444B"/>
                </a:solidFill>
                <a:latin typeface="+mn-lt"/>
              </a:rPr>
              <a:t>,</a:t>
            </a: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 Test Lead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23" name="Picture 2" descr="D:\Project Data\MJ's Data\Assets\Pics And Logos\Human\SuccessfullDeveloper_0002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357" y="5053392"/>
            <a:ext cx="756063" cy="614301"/>
          </a:xfrm>
          <a:prstGeom prst="rect">
            <a:avLst/>
          </a:prstGeom>
          <a:noFill/>
        </p:spPr>
      </p:pic>
      <p:pic>
        <p:nvPicPr>
          <p:cNvPr id="124" name="Picture 123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93" y="2248356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 	Agile Engineering Practices</a:t>
            </a:r>
          </a:p>
        </p:txBody>
      </p:sp>
      <p:grpSp>
        <p:nvGrpSpPr>
          <p:cNvPr id="25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696841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>
            <a:off x="49327" y="138743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Project Management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968869" y="1121544"/>
            <a:ext cx="0" cy="5320154"/>
          </a:xfrm>
          <a:prstGeom prst="line">
            <a:avLst/>
          </a:prstGeom>
          <a:ln w="254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968863" y="1929753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D:\Users\jsodani\Desktop\tool logos\150px-JIRA_logo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263" y="1223916"/>
            <a:ext cx="1058008" cy="573088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/>
          <a:srcRect l="45114" t="54474" r="50820" b="44236"/>
          <a:stretch>
            <a:fillRect/>
          </a:stretch>
        </p:blipFill>
        <p:spPr bwMode="auto">
          <a:xfrm>
            <a:off x="3508171" y="1365824"/>
            <a:ext cx="1160586" cy="34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D:\Users\mudjain\Desktop\Pics\download (11)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16478" y="2163196"/>
            <a:ext cx="770153" cy="347638"/>
          </a:xfrm>
          <a:prstGeom prst="rect">
            <a:avLst/>
          </a:prstGeom>
          <a:noFill/>
        </p:spPr>
      </p:pic>
      <p:pic>
        <p:nvPicPr>
          <p:cNvPr id="10" name="Picture 3" descr="D:\Users\jsodani\Desktop\tool logos\perforce.bm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83803" y="2088127"/>
            <a:ext cx="930035" cy="453737"/>
          </a:xfrm>
          <a:prstGeom prst="rect">
            <a:avLst/>
          </a:prstGeom>
          <a:noFill/>
        </p:spPr>
      </p:pic>
      <p:pic>
        <p:nvPicPr>
          <p:cNvPr id="11" name="Picture 2" descr="D:\Users\jsodani\Desktop\tool logos\svn-square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3050" y="2204225"/>
            <a:ext cx="379801" cy="27824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702629" y="2235206"/>
            <a:ext cx="49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SVN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975564" y="2571019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973125" y="3205035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7" descr="D:\Users\jsodani\Desktop\tool logos\maven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60182" y="2682362"/>
            <a:ext cx="857590" cy="414074"/>
          </a:xfrm>
          <a:prstGeom prst="rect">
            <a:avLst/>
          </a:prstGeom>
          <a:noFill/>
        </p:spPr>
      </p:pic>
      <p:pic>
        <p:nvPicPr>
          <p:cNvPr id="21" name="Picture 3" descr="D:\Users\jsodani\Desktop\tool logos\Gradl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5886" y="2787521"/>
            <a:ext cx="1011086" cy="262512"/>
          </a:xfrm>
          <a:prstGeom prst="rect">
            <a:avLst/>
          </a:prstGeom>
          <a:noFill/>
        </p:spPr>
      </p:pic>
      <p:pic>
        <p:nvPicPr>
          <p:cNvPr id="22" name="Picture 3" descr="D:\Users\jsodani\Desktop\tool logos\230px-Jenkins_logo_with_title_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00422" y="3339152"/>
            <a:ext cx="914085" cy="340418"/>
          </a:xfrm>
          <a:prstGeom prst="rect">
            <a:avLst/>
          </a:prstGeom>
          <a:noFill/>
        </p:spPr>
      </p:pic>
      <p:pic>
        <p:nvPicPr>
          <p:cNvPr id="23" name="Picture 22" descr="D:\Users\mudjain\Desktop\Pics\bamboo_logo_land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40115" y="3416642"/>
            <a:ext cx="1017287" cy="315726"/>
          </a:xfrm>
          <a:prstGeom prst="rect">
            <a:avLst/>
          </a:prstGeom>
          <a:noFill/>
        </p:spPr>
      </p:pic>
      <p:pic>
        <p:nvPicPr>
          <p:cNvPr id="24" name="Picture 4" descr="D:\Users\mudjain\Desktop\images (7)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3167" y="3401015"/>
            <a:ext cx="1258899" cy="304986"/>
          </a:xfrm>
          <a:prstGeom prst="rect">
            <a:avLst/>
          </a:prstGeom>
          <a:noFill/>
        </p:spPr>
      </p:pic>
      <p:pic>
        <p:nvPicPr>
          <p:cNvPr id="25" name="Picture 8" descr="D:\Users\jsodani\Desktop\tool logos\nexu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52761" y="3995191"/>
            <a:ext cx="645893" cy="296679"/>
          </a:xfrm>
          <a:prstGeom prst="rect">
            <a:avLst/>
          </a:prstGeom>
          <a:noFill/>
        </p:spPr>
      </p:pic>
      <p:pic>
        <p:nvPicPr>
          <p:cNvPr id="26" name="Picture 2" descr="D:\Users\mudjain\Desktop\Pics\download (3)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6610" y="4002903"/>
            <a:ext cx="1231989" cy="265339"/>
          </a:xfrm>
          <a:prstGeom prst="rect">
            <a:avLst/>
          </a:prstGeom>
          <a:noFill/>
        </p:spPr>
      </p:pic>
      <p:pic>
        <p:nvPicPr>
          <p:cNvPr id="27" name="Picture 3" descr="D:\Users\mudjain\Desktop\Pics\download (13)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13350" y="3886911"/>
            <a:ext cx="515075" cy="526596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flipH="1">
            <a:off x="1962167" y="386933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968868" y="4533040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966429" y="5198061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7" descr="D:\Users\jsodani\Desktop\tool logos\sona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02051" y="4568088"/>
            <a:ext cx="905608" cy="342900"/>
          </a:xfrm>
          <a:prstGeom prst="rect">
            <a:avLst/>
          </a:prstGeom>
          <a:noFill/>
        </p:spPr>
      </p:pic>
      <p:pic>
        <p:nvPicPr>
          <p:cNvPr id="32" name="Picture 4" descr="D:\Users\jsodani\Desktop\tool logos\cast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140263" y="4650162"/>
            <a:ext cx="658860" cy="304335"/>
          </a:xfrm>
          <a:prstGeom prst="rect">
            <a:avLst/>
          </a:prstGeom>
          <a:noFill/>
        </p:spPr>
      </p:pic>
      <p:pic>
        <p:nvPicPr>
          <p:cNvPr id="33" name="Picture 6" descr="D:\Users\jsodani\Desktop\tool logos\pmd_logo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179028" y="4585383"/>
            <a:ext cx="642651" cy="328211"/>
          </a:xfrm>
          <a:prstGeom prst="rect">
            <a:avLst/>
          </a:prstGeom>
          <a:noFill/>
        </p:spPr>
      </p:pic>
      <p:sp>
        <p:nvSpPr>
          <p:cNvPr id="34" name="Pentagon 33"/>
          <p:cNvSpPr/>
          <p:nvPr/>
        </p:nvSpPr>
        <p:spPr>
          <a:xfrm>
            <a:off x="42631" y="202125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SCM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(code repository)</a:t>
            </a:r>
          </a:p>
        </p:txBody>
      </p:sp>
      <p:sp>
        <p:nvSpPr>
          <p:cNvPr id="35" name="Pentagon 34"/>
          <p:cNvSpPr/>
          <p:nvPr/>
        </p:nvSpPr>
        <p:spPr>
          <a:xfrm>
            <a:off x="56029" y="2655063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6" name="Pentagon 35"/>
          <p:cNvSpPr/>
          <p:nvPr/>
        </p:nvSpPr>
        <p:spPr>
          <a:xfrm>
            <a:off x="42631" y="3288875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Continuous Integration</a:t>
            </a:r>
          </a:p>
        </p:txBody>
      </p:sp>
      <p:sp>
        <p:nvSpPr>
          <p:cNvPr id="37" name="Pentagon 36"/>
          <p:cNvSpPr/>
          <p:nvPr/>
        </p:nvSpPr>
        <p:spPr>
          <a:xfrm>
            <a:off x="56029" y="3922687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Artifact management</a:t>
            </a:r>
          </a:p>
        </p:txBody>
      </p:sp>
      <p:sp>
        <p:nvSpPr>
          <p:cNvPr id="38" name="Pentagon 37"/>
          <p:cNvSpPr/>
          <p:nvPr/>
        </p:nvSpPr>
        <p:spPr>
          <a:xfrm>
            <a:off x="76128" y="455649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Code quality &amp; review</a:t>
            </a:r>
          </a:p>
        </p:txBody>
      </p:sp>
      <p:pic>
        <p:nvPicPr>
          <p:cNvPr id="39" name="Picture 2" descr="D:\Users\mudjain\Desktop\images (2)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059"/>
          <a:stretch>
            <a:fillRect/>
          </a:stretch>
        </p:blipFill>
        <p:spPr bwMode="auto">
          <a:xfrm>
            <a:off x="2256295" y="5278565"/>
            <a:ext cx="624491" cy="571204"/>
          </a:xfrm>
          <a:prstGeom prst="rect">
            <a:avLst/>
          </a:prstGeom>
          <a:noFill/>
        </p:spPr>
      </p:pic>
      <p:pic>
        <p:nvPicPr>
          <p:cNvPr id="40" name="Picture 1" descr="D:\Users\jsodani\Desktop\tool logos\JUnit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265082" y="5406795"/>
            <a:ext cx="648765" cy="323563"/>
          </a:xfrm>
          <a:prstGeom prst="rect">
            <a:avLst/>
          </a:prstGeom>
          <a:noFill/>
        </p:spPr>
      </p:pic>
      <p:pic>
        <p:nvPicPr>
          <p:cNvPr id="41" name="Picture 4" descr="D:\Users\jsodani\Desktop\tool logos\testNG.jpg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2679" y="5228313"/>
            <a:ext cx="666582" cy="449262"/>
          </a:xfrm>
          <a:prstGeom prst="rect">
            <a:avLst/>
          </a:prstGeom>
          <a:noFill/>
        </p:spPr>
      </p:pic>
      <p:sp>
        <p:nvSpPr>
          <p:cNvPr id="42" name="Pentagon 41"/>
          <p:cNvSpPr/>
          <p:nvPr/>
        </p:nvSpPr>
        <p:spPr>
          <a:xfrm>
            <a:off x="121187" y="519031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Unit and Automation Testing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	 Agile Engineering Practices:  Suggested Tools </a:t>
            </a:r>
          </a:p>
        </p:txBody>
      </p:sp>
      <p:sp>
        <p:nvSpPr>
          <p:cNvPr id="44" name="Pentagon 43"/>
          <p:cNvSpPr/>
          <p:nvPr/>
        </p:nvSpPr>
        <p:spPr>
          <a:xfrm>
            <a:off x="133972" y="5824122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Rapid Prototyping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2043160" y="586309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770" name="Picture 3" descr="image00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94" y="5936209"/>
            <a:ext cx="661478" cy="35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3048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126997"/>
            <a:ext cx="9144000" cy="949703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845" y="1882678"/>
            <a:ext cx="673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2016…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1155684" y="1999084"/>
            <a:ext cx="7817545" cy="230832"/>
            <a:chOff x="104172" y="2583947"/>
            <a:chExt cx="9614901" cy="291643"/>
          </a:xfrm>
        </p:grpSpPr>
        <p:sp>
          <p:nvSpPr>
            <p:cNvPr id="6" name="Rectangle 5"/>
            <p:cNvSpPr/>
            <p:nvPr/>
          </p:nvSpPr>
          <p:spPr>
            <a:xfrm>
              <a:off x="115743" y="2673756"/>
              <a:ext cx="5243335" cy="1620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70653" y="2675686"/>
              <a:ext cx="4328933" cy="171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7945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85283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2622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9960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7298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41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Feb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21975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09314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96652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83990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606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713293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4637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742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March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442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April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2589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9594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June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775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July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604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August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060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September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877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October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77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November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8393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December</a:t>
              </a:r>
            </a:p>
          </p:txBody>
        </p:sp>
      </p:grpSp>
      <p:sp>
        <p:nvSpPr>
          <p:cNvPr id="39" name="5-Point Star 38"/>
          <p:cNvSpPr/>
          <p:nvPr/>
        </p:nvSpPr>
        <p:spPr>
          <a:xfrm>
            <a:off x="2012764" y="255919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53683" y="3356633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22335" y="3358557"/>
            <a:ext cx="1218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Achieve Continuous Integration for Pilot Team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Auto code quality tool (Sonar) set up for Pilot Projects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JIRA for Scrum management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2764338" y="43762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25427" y="3429088"/>
            <a:ext cx="159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20%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>
                <a:solidFill>
                  <a:srgbClr val="00B050"/>
                </a:solidFill>
              </a:rPr>
              <a:t>40</a:t>
            </a:r>
            <a:r>
              <a:rPr lang="en-US" sz="600" b="1" dirty="0">
                <a:solidFill>
                  <a:srgbClr val="00B050"/>
                </a:solidFill>
              </a:rPr>
              <a:t>% functional automation of new development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2324723"/>
            <a:ext cx="9144000" cy="751853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5">
                <a:lumMod val="20000"/>
                <a:lumOff val="8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2449827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Individual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493371" y="2370856"/>
            <a:ext cx="4670037" cy="2104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Agile For Developers Trainings / Certifications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5-Point Star 60"/>
          <p:cNvSpPr/>
          <p:nvPr/>
        </p:nvSpPr>
        <p:spPr>
          <a:xfrm>
            <a:off x="5200261" y="25359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5-Point Star 61"/>
          <p:cNvSpPr/>
          <p:nvPr/>
        </p:nvSpPr>
        <p:spPr>
          <a:xfrm>
            <a:off x="3374945" y="25883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141458" y="3364338"/>
            <a:ext cx="1387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100% functional automation of new development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60%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Continuous delivery pipeline for all towers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0" y="2092934"/>
            <a:ext cx="1196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Agile Adoption For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072343" y="2159306"/>
            <a:ext cx="0" cy="15047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661727" y="3411963"/>
            <a:ext cx="15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40%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60% functional automation of new development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906" y="4165768"/>
            <a:ext cx="9144000" cy="889318"/>
          </a:xfrm>
          <a:prstGeom prst="rect">
            <a:avLst/>
          </a:prstGeom>
          <a:solidFill>
            <a:schemeClr val="tx1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06" y="4302255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2367" y="4489380"/>
            <a:ext cx="14210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Scrum Ceremonies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Requirement Management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-1983" y="3194661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479" y="3381786"/>
            <a:ext cx="142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Tools / Infrastructure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Automation / DevOps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297874" y="4461187"/>
            <a:ext cx="140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Product backlog manage over </a:t>
            </a:r>
            <a:r>
              <a:rPr lang="en-US" sz="600" b="1" dirty="0" err="1">
                <a:solidFill>
                  <a:srgbClr val="00B050"/>
                </a:solidFill>
              </a:rPr>
              <a:t>Jira</a:t>
            </a:r>
            <a:endParaRPr lang="en-US" sz="600" b="1" dirty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Scrum Team identify (for pilot)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Conducting regular Scrum ceremonies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64074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50% resources are trained in agile engineering practices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70843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70% resources are trained in agile engineering practices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868820" y="261560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100% resources are trained in agile engineering practices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476775" y="4509158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458201" y="3170957"/>
            <a:ext cx="6173522" cy="17231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Strong Engineering Practices, Tools and DevOps Adoption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09297" y="335855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Achieve TDD Approach for Pilot team/project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-7106" y="2619786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Engineering Practices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466994" y="4228231"/>
            <a:ext cx="5566853" cy="18184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Scrum ceremonies in Place,  Scrum way of Requirement management and Estimations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9" name="5-Point Star 118"/>
          <p:cNvSpPr/>
          <p:nvPr/>
        </p:nvSpPr>
        <p:spPr>
          <a:xfrm>
            <a:off x="1801122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0" name="5-Point Star 119"/>
          <p:cNvSpPr/>
          <p:nvPr/>
        </p:nvSpPr>
        <p:spPr>
          <a:xfrm>
            <a:off x="1783538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72759" y="4461186"/>
            <a:ext cx="55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Estimation in story point</a:t>
            </a:r>
          </a:p>
        </p:txBody>
      </p:sp>
      <p:sp>
        <p:nvSpPr>
          <p:cNvPr id="122" name="5-Point Star 121"/>
          <p:cNvSpPr/>
          <p:nvPr/>
        </p:nvSpPr>
        <p:spPr>
          <a:xfrm>
            <a:off x="3585961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038752" y="4451661"/>
            <a:ext cx="6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Sustainable Team velocity</a:t>
            </a:r>
          </a:p>
        </p:txBody>
      </p:sp>
      <p:sp>
        <p:nvSpPr>
          <p:cNvPr id="124" name="5-Point Star 123"/>
          <p:cNvSpPr/>
          <p:nvPr/>
        </p:nvSpPr>
        <p:spPr>
          <a:xfrm>
            <a:off x="4324515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676989" y="447876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10% Increased Team Velocity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705689" y="449781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20% Increased Team Velocity</a:t>
            </a:r>
          </a:p>
        </p:txBody>
      </p:sp>
      <p:sp>
        <p:nvSpPr>
          <p:cNvPr id="127" name="5-Point Star 126"/>
          <p:cNvSpPr/>
          <p:nvPr/>
        </p:nvSpPr>
        <p:spPr>
          <a:xfrm>
            <a:off x="4983938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8" name="5-Point Star 127"/>
          <p:cNvSpPr/>
          <p:nvPr/>
        </p:nvSpPr>
        <p:spPr>
          <a:xfrm>
            <a:off x="5924715" y="43981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9" name="5-Point Star 128"/>
          <p:cNvSpPr/>
          <p:nvPr/>
        </p:nvSpPr>
        <p:spPr>
          <a:xfrm>
            <a:off x="3330984" y="33122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0" name="5-Point Star 129"/>
          <p:cNvSpPr/>
          <p:nvPr/>
        </p:nvSpPr>
        <p:spPr>
          <a:xfrm>
            <a:off x="2328661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1" name="5-Point Star 130"/>
          <p:cNvSpPr/>
          <p:nvPr/>
        </p:nvSpPr>
        <p:spPr>
          <a:xfrm>
            <a:off x="4597076" y="33217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2" name="5-Point Star 131"/>
          <p:cNvSpPr/>
          <p:nvPr/>
        </p:nvSpPr>
        <p:spPr>
          <a:xfrm>
            <a:off x="5696115" y="33027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4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 	Agile Transformation - Road Map and Milestones </a:t>
            </a:r>
          </a:p>
        </p:txBody>
      </p:sp>
      <p:grpSp>
        <p:nvGrpSpPr>
          <p:cNvPr id="5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9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has been used by:</a:t>
            </a:r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784385" y="1188720"/>
            <a:ext cx="1867499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Microsoft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Yahoo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Google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Electronic Arts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High Moon Studios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Lockheed Martin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Philips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Siemens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Nokia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Capital One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BBC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544854" y="1188720"/>
            <a:ext cx="250382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Nielsen Media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First American Real Estate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BMC Software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Ipswitch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John Deere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Lexis Nexis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Sabre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Salesforce.com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Time Warner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Turner Broadcasting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Oce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Characteristics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628650">
              <a:lnSpc>
                <a:spcPct val="90000"/>
              </a:lnSpc>
            </a:pPr>
            <a:r>
              <a:rPr lang="en-US" sz="3000" dirty="0"/>
              <a:t>Scrum Values: </a:t>
            </a:r>
            <a:r>
              <a:rPr lang="en-US" sz="3000" b="1" dirty="0"/>
              <a:t>Focus, Respect, Commitment, Openness </a:t>
            </a:r>
            <a:r>
              <a:rPr lang="en-US" sz="3000" dirty="0"/>
              <a:t>and</a:t>
            </a:r>
            <a:r>
              <a:rPr lang="en-US" sz="3000" b="1" dirty="0"/>
              <a:t> Courage</a:t>
            </a:r>
            <a:r>
              <a:rPr lang="en-US" sz="3000" dirty="0"/>
              <a:t>.</a:t>
            </a:r>
          </a:p>
          <a:p>
            <a:pPr marL="628650">
              <a:lnSpc>
                <a:spcPct val="90000"/>
              </a:lnSpc>
            </a:pPr>
            <a:r>
              <a:rPr lang="en-US" sz="3000" dirty="0"/>
              <a:t>Self-organizing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Product progresses in a series of period-long </a:t>
            </a:r>
            <a:r>
              <a:rPr lang="ja-JP" altLang="en-US" sz="3000"/>
              <a:t>“</a:t>
            </a:r>
            <a:r>
              <a:rPr lang="en-US" altLang="ja-JP" sz="3000" dirty="0"/>
              <a:t>sprints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Requirements are captured as items in a list of </a:t>
            </a:r>
            <a:r>
              <a:rPr lang="ja-JP" altLang="en-US" sz="3000"/>
              <a:t>“</a:t>
            </a:r>
            <a:r>
              <a:rPr lang="en-US" altLang="ja-JP" sz="3000" dirty="0"/>
              <a:t>product backlog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No specific engineering practices prescribed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Uses generative rules to create an agile environment for delivering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One of the </a:t>
            </a:r>
            <a:r>
              <a:rPr lang="ja-JP" altLang="en-US" sz="3000"/>
              <a:t>“</a:t>
            </a:r>
            <a:r>
              <a:rPr lang="en-US" altLang="ja-JP" sz="3000" dirty="0"/>
              <a:t>agile processes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Scrum at a Glance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929630"/>
            <a:ext cx="775335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845" y="1049340"/>
            <a:ext cx="8271775" cy="4987925"/>
          </a:xfrm>
        </p:spPr>
        <p:txBody>
          <a:bodyPr/>
          <a:lstStyle/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Scrum projects make progress in a series of </a:t>
            </a:r>
            <a:r>
              <a:rPr lang="ja-JP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“</a:t>
            </a:r>
            <a:r>
              <a:rPr lang="en-US" altLang="ja-JP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sprints</a:t>
            </a:r>
            <a:r>
              <a:rPr lang="ja-JP" altLang="en-US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”</a:t>
            </a:r>
            <a:r>
              <a:rPr lang="en-GB" altLang="ja-JP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. Fixed Goal, Team, Length</a:t>
            </a:r>
            <a:endParaRPr lang="en-US" altLang="ja-JP" sz="3200" dirty="0">
              <a:solidFill>
                <a:srgbClr val="000000"/>
              </a:solidFill>
              <a:ea typeface="ヒラギノ角ゴ Pro W3"/>
              <a:sym typeface="Gill Sans" pitchFamily="1" charset="0"/>
            </a:endParaRPr>
          </a:p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Typical duration is 2–4 weeks or a calendar month at most</a:t>
            </a:r>
          </a:p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Why </a:t>
            </a:r>
            <a:r>
              <a:rPr lang="en-US" altLang="en-US" sz="2800" dirty="0" err="1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Timeboxing</a:t>
            </a: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?</a:t>
            </a:r>
          </a:p>
          <a:p>
            <a:pPr marL="965200" lvl="1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A constant duration leads to a better rhythm</a:t>
            </a:r>
          </a:p>
          <a:p>
            <a:pPr marL="965200" lvl="1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Improve predictability</a:t>
            </a:r>
          </a:p>
          <a:p>
            <a:pPr marL="965200" lvl="1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Help stay focused on Goal</a:t>
            </a:r>
          </a:p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Product is designed, coded, and tested during the sprint</a:t>
            </a:r>
          </a:p>
          <a:p>
            <a:endParaRPr lang="en-GB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326518" y="322729"/>
            <a:ext cx="9009462" cy="858371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ym typeface="Gill Sans" charset="0"/>
              </a:rPr>
              <a:t>No changes during a sprint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gray">
          <a:xfrm>
            <a:off x="326518" y="5410201"/>
            <a:ext cx="8483050" cy="108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98500">
              <a:lnSpc>
                <a:spcPct val="100000"/>
              </a:lnSpc>
              <a:buFont typeface="Lucida Grande" charset="0"/>
              <a:buChar char="•"/>
              <a:defRPr/>
            </a:pPr>
            <a:r>
              <a:rPr lang="en-US" sz="2400" kern="0" dirty="0">
                <a:sym typeface="Gill Sans" charset="0"/>
              </a:rPr>
              <a:t>Plan sprint durations around how long you can commit to keeping change out of the sprint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0513" y="1881188"/>
            <a:ext cx="3785183" cy="3060700"/>
            <a:chOff x="0" y="0"/>
            <a:chExt cx="2504" cy="1927"/>
          </a:xfrm>
        </p:grpSpPr>
        <p:pic>
          <p:nvPicPr>
            <p:cNvPr id="9" name="Picture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04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6"/>
            <p:cNvSpPr>
              <a:spLocks/>
            </p:cNvSpPr>
            <p:nvPr/>
          </p:nvSpPr>
          <p:spPr bwMode="auto">
            <a:xfrm>
              <a:off x="224" y="254"/>
              <a:ext cx="2056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ts val="1800"/>
                </a:spcBef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575064" y="2324100"/>
            <a:ext cx="1963639" cy="2171700"/>
            <a:chOff x="0" y="0"/>
            <a:chExt cx="1298" cy="1368"/>
          </a:xfrm>
        </p:grpSpPr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9"/>
              <a:ext cx="1298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0"/>
              <a:ext cx="623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1160951" y="1752601"/>
            <a:ext cx="1422468" cy="1116013"/>
          </a:xfrm>
          <a:prstGeom prst="lightningBolt">
            <a:avLst/>
          </a:prstGeom>
          <a:solidFill>
            <a:srgbClr val="99CCFF"/>
          </a:solidFill>
          <a:ln w="9525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ahoma" charset="0"/>
                <a:ea typeface="ヒラギノ角ゴ Pro W3" charset="0"/>
                <a:cs typeface="ヒラギノ角ゴ Pro W3" charset="0"/>
                <a:sym typeface="Gill Sans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1"/>
  <p:tag name="MMCOA_FONTSIZE_S" val="14"/>
  <p:tag name="MMCOA_FONTSIZE_T" val="14"/>
  <p:tag name="MMCOA_POSITION_L" val="35.875;30.125;54.375;683.875"/>
  <p:tag name="MMCOA_POSITION_M" val="35.875;30.125;54.375;683.875"/>
  <p:tag name="MMCOA_POSITION_S" val="35.875;30.125;54.375;683.875"/>
  <p:tag name="MMCOA_POSITION_T" val="35.875;30.125;54.375;683.8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  <p:tag name="MMCOA_TRANSPARENT" val="False"/>
  <p:tag name="MMC_SLIDETYPE" val="Cov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8"/>
  <p:tag name="MMCOA_FONTSIZE_S" val="28"/>
  <p:tag name="MMCOA_FONTSIZE_T" val="28"/>
  <p:tag name="MMCOA_POSITION_L" val="70.625;97.875;55;648.375"/>
  <p:tag name="MMCOA_POSITION_M" val="70.625;97.875;55;648.375"/>
  <p:tag name="MMCOA_POSITION_S" val="70.625;97.875;55;648.375"/>
  <p:tag name="MMCOA_POSITION_T" val="70.625;97.875;55;648.3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0"/>
  <p:tag name="MMCOA_FONTSIZE_S" val="14"/>
  <p:tag name="MMCOA_FONTSIZE_T" val="14"/>
  <p:tag name="MMCOA_POSITION_L" val="35.875;100.625;392.75;684"/>
  <p:tag name="MMCOA_POSITION_M" val="35.875;100.625;392.75;684"/>
  <p:tag name="MMCOA_POSITION_S" val="35.875;100.625;392.75;684"/>
  <p:tag name="MMCOA_POSITION_T" val="35.875;100.625;392.75;684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7"/>
  <p:tag name="MMCOA_FONTSIZE_M" val="7"/>
  <p:tag name="MMCOA_FONTSIZE_S" val="7"/>
  <p:tag name="MMCOA_FONTSIZE_T" val="7"/>
  <p:tag name="MMCOA_POSITION_L" val="37.625;514.5;8;228.125"/>
  <p:tag name="MMCOA_POSITION_M" val="37.625;514.5;8;228.125"/>
  <p:tag name="MMCOA_POSITION_S" val="37.625;514.5;8;228.125"/>
  <p:tag name="MMCOA_POSITION_T" val="37.625;514.5;8;228.125"/>
  <p:tag name="MMCOA_HIDEONCOLOUR" val="N"/>
  <p:tag name="MMCOA_HIDEONWHITE" val="N"/>
  <p:tag name="MMCOA_HIDEONBALLROOM" val="N"/>
  <p:tag name="MMCOA_HIDEONCLASSIC" val="Y"/>
  <p:tag name="MMCOA_HIDEONTEXT" val="Y"/>
  <p:tag name="MMCOA_HIDEONECO" val="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SMARTSHAPE" val="Y"/>
  <p:tag name="MMCOA_FONTSIZE_L" val="11"/>
  <p:tag name="MMCOA_FONTSIZE_M" val="11"/>
  <p:tag name="MMCOA_FONTSIZE_S" val="11"/>
  <p:tag name="MMCOA_FONTSIZE_T" val="11"/>
  <p:tag name="MMCOA_POSITION_L" val="543.125;510.5;13.25;176.5"/>
  <p:tag name="MMCOA_POSITION_M" val="543.125;510.5;13.25;176.5"/>
  <p:tag name="MMCOA_POSITION_S" val="543.125;510.5;13.25;176.5"/>
  <p:tag name="MMCOA_POSITION_T" val="543.125;510.5;13.25;176.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SMARTSHAPE" val="Y"/>
  <p:tag name="MMCOA_FONTSIZE_L" val="7"/>
  <p:tag name="MMCOA_FONTSIZE_M" val="7"/>
  <p:tag name="MMCOA_FONTSIZE_S" val="7"/>
  <p:tag name="MMCOA_FONTSIZE_T" val="7"/>
  <p:tag name="MMCOA_POSITION_L" val="335.625;514.5;8.375;85"/>
  <p:tag name="MMCOA_POSITION_M" val="335.625;514.5;8.375;85"/>
  <p:tag name="MMCOA_POSITION_S" val="335.625;514.5;8.375;85"/>
  <p:tag name="MMCOA_POSITION_T" val="335.625;514.5;8.375;85"/>
  <p:tag name="MMCOA_HIDEONCOLOUR" val="N"/>
  <p:tag name="MMCOA_HIDEONWHITE" val="N"/>
  <p:tag name="MMCOA_HIDEONBALLROOM" val="Y"/>
  <p:tag name="MMCOA_HIDEONCLASSIC" val="Y"/>
  <p:tag name="MMCOA_HIDEONTEXT" val="Y"/>
  <p:tag name="MMCOA_HIDEONECO" val="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POSITION_L" val=";;;"/>
  <p:tag name="MMCOA_POSITION_M" val=";;;"/>
  <p:tag name="MMCOA_POSITION_S" val=";;;"/>
  <p:tag name="MMCOA_POSITION_T" val=";;;"/>
  <p:tag name="MMCOA_HIDEONCOLOUR" val="N"/>
  <p:tag name="MMCOA_HIDEONWHITE" val="N"/>
  <p:tag name="MMCOA_HIDEONBALLROOM" val="N"/>
  <p:tag name="MMCOA_HIDEONCLASSIC" val="N"/>
  <p:tag name="MMCOA_HIDEONTEXT" val="N"/>
  <p:tag name="MMCOA_HIDEONECO" val="N"/>
  <p:tag name="MMCOA_SMARTSHAPE" val="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_COVERDESIGN" val="&lt;?xml version=&quot;1.0&quot; encoding=&quot;utf-16&quot;?&gt;&#10;&lt;ImageControl xmlns:xsi=&quot;http://www.w3.org/2001/XMLSchema-instance&quot; xmlns:xsd=&quot;http://www.w3.org/2001/XMLSchema&quot;&gt;&#10;  &lt;TypeOfImage&gt;Line&lt;/TypeOfImage&gt;&#10;  &lt;ImageFile /&gt;&#10;  &lt;ThumbNailFile&gt;C:\Users\rahul-singh\Local Settings\Application Data\MMC\Office Automation\Cache\T0D1000002.jpg&lt;/ThumbNailFile&gt;&#10;  &lt;Usage&gt;PowerPointTitle&lt;/Usage&gt;&#10;  &lt;PaletteName&gt;Sapphire&lt;/PaletteName&gt;&#10;  &lt;Design&gt;&#10;    &lt;FocalNumber&gt;1&lt;/FocalNumber&gt;&#10;    &lt;Facets&gt;&#10;      &lt;SideOfTick&gt;Left&lt;/SideOfTick&gt;&#10;      &lt;TickPosition&gt;&#10;        &lt;X&gt;0&lt;/X&gt;&#10;        &lt;Y&gt;2&lt;/Y&gt;&#10;      &lt;/TickPosition&gt;&#10;      &lt;EndTickPosition&gt;&#10;        &lt;X&gt;21&lt;/X&gt;&#10;        &lt;Y&gt;1&lt;/Y&gt;&#10;      &lt;/EndTickPosition&gt;&#10;      &lt;FacetNumber&gt;0&lt;/FacetNumber&gt;&#10;      &lt;Brightness&gt;0&lt;/Brightness&gt;&#10;      &lt;Colour&gt;#00A8C8&lt;/Colour&gt;&#10;      &lt;ColourNumber&gt;2&lt;/ColourNumber&gt;&#10;    &lt;/Facets&gt;&#10;    &lt;Facets&gt;&#10;      &lt;SideOfTick&gt;Left&lt;/SideOfTick&gt;&#10;      &lt;TickPosition&gt;&#10;        &lt;X&gt;0&lt;/X&gt;&#10;        &lt;Y&gt;3&lt;/Y&gt;&#10;      &lt;/TickPosition&gt;&#10;      &lt;EndTickPosition&gt;&#10;        &lt;X&gt;21&lt;/X&gt;&#10;        &lt;Y&gt;3&lt;/Y&gt;&#10;      &lt;/EndTickPosition&gt;&#10;      &lt;FacetNumber&gt;1&lt;/FacetNumber&gt;&#10;      &lt;Brightness&gt;0&lt;/Brightness&gt;&#10;      &lt;Colour&gt;#006D9E&lt;/Colour&gt;&#10;      &lt;ColourNumber&gt;1&lt;/ColourNumber&gt;&#10;    &lt;/Facets&gt;&#10;    &lt;Facets&gt;&#10;      &lt;SideOfTick&gt;Left&lt;/SideOfTick&gt;&#10;      &lt;TickPosition&gt;&#10;        &lt;X&gt;0&lt;/X&gt;&#10;        &lt;Y&gt;5&lt;/Y&gt;&#10;      &lt;/TickPosition&gt;&#10;      &lt;EndTickPosition&gt;&#10;        &lt;X&gt;21&lt;/X&gt;&#10;        &lt;Y&gt;8&lt;/Y&gt;&#10;      &lt;/EndTickPosition&gt;&#10;      &lt;FacetNumber&gt;2&lt;/FacetNumber&gt;&#10;      &lt;Brightness&gt;0&lt;/Brightness&gt;&#10;      &lt;Colour&gt;#A6E2EF&lt;/Colour&gt;&#10;      &lt;ColourNumber&gt;3&lt;/ColourNumber&gt;&#10;    &lt;/Facets&gt;&#10;    &lt;SectionColour /&gt;&#10;    &lt;SectionColourNumber&gt;0&lt;/SectionColourNumber&gt;&#10;    &lt;SectionBrightness&gt;0&lt;/SectionBrightness&gt;&#10;  &lt;/Design&gt;&#10;&lt;/ImageControl&gt;"/>
  <p:tag name="MMC_PRESENTATIONTYP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8"/>
  <p:tag name="MMCOA_FONTSIZE_S" val="28"/>
  <p:tag name="MMCOA_FONTSIZE_T" val="28"/>
  <p:tag name="MMCOA_POSITION_L" val="70.625;97.875;28.875;648.375"/>
  <p:tag name="MMCOA_POSITION_M" val="70.625;97.875;28.875;648.375"/>
  <p:tag name="MMCOA_POSITION_S" val="70.625;97.875;28.875;648.375"/>
  <p:tag name="MMCOA_POSITION_T" val="70.625;97.875;28.875;648.3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18"/>
  <p:tag name="MMCOA_FONTSIZE_M" val="18"/>
  <p:tag name="MMCOA_FONTSIZE_S" val="18"/>
  <p:tag name="MMCOA_FONTSIZE_T" val="18"/>
  <p:tag name="MMCOA_POSITION_L" val="71.25;157.375;18;382.125"/>
  <p:tag name="MMCOA_POSITION_M" val="71.25;157.375;18;382.125"/>
  <p:tag name="MMCOA_POSITION_S" val="71.25;157.375;18;382.125"/>
  <p:tag name="MMCOA_POSITION_T" val="71.25;157.375;18;382.12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BFBFBF"/>
      </a:dk2>
      <a:lt2>
        <a:srgbClr val="7C848A"/>
      </a:lt2>
      <a:accent1>
        <a:srgbClr val="002C77"/>
      </a:accent1>
      <a:accent2>
        <a:srgbClr val="00A8C8"/>
      </a:accent2>
      <a:accent3>
        <a:srgbClr val="FFFFFF"/>
      </a:accent3>
      <a:accent4>
        <a:srgbClr val="000000"/>
      </a:accent4>
      <a:accent5>
        <a:srgbClr val="AAACBD"/>
      </a:accent5>
      <a:accent6>
        <a:srgbClr val="0098B5"/>
      </a:accent6>
      <a:hlink>
        <a:srgbClr val="006D9E"/>
      </a:hlink>
      <a:folHlink>
        <a:srgbClr val="A6E2E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6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6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2C77"/>
        </a:accent1>
        <a:accent2>
          <a:srgbClr val="00A8C8"/>
        </a:accent2>
        <a:accent3>
          <a:srgbClr val="FFFFFF"/>
        </a:accent3>
        <a:accent4>
          <a:srgbClr val="000000"/>
        </a:accent4>
        <a:accent5>
          <a:srgbClr val="AAACBD"/>
        </a:accent5>
        <a:accent6>
          <a:srgbClr val="0098B5"/>
        </a:accent6>
        <a:hlink>
          <a:srgbClr val="006D9E"/>
        </a:hlink>
        <a:folHlink>
          <a:srgbClr val="A6E2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43276D"/>
        </a:accent1>
        <a:accent2>
          <a:srgbClr val="6F83C1"/>
        </a:accent2>
        <a:accent3>
          <a:srgbClr val="FFFFFF"/>
        </a:accent3>
        <a:accent4>
          <a:srgbClr val="000000"/>
        </a:accent4>
        <a:accent5>
          <a:srgbClr val="B0ACBA"/>
        </a:accent5>
        <a:accent6>
          <a:srgbClr val="6476AF"/>
        </a:accent6>
        <a:hlink>
          <a:srgbClr val="595997"/>
        </a:hlink>
        <a:folHlink>
          <a:srgbClr val="C4CA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560054"/>
        </a:accent1>
        <a:accent2>
          <a:srgbClr val="CE3D95"/>
        </a:accent2>
        <a:accent3>
          <a:srgbClr val="FFFFFF"/>
        </a:accent3>
        <a:accent4>
          <a:srgbClr val="000000"/>
        </a:accent4>
        <a:accent5>
          <a:srgbClr val="B4AAB3"/>
        </a:accent5>
        <a:accent6>
          <a:srgbClr val="BA3687"/>
        </a:accent6>
        <a:hlink>
          <a:srgbClr val="932077"/>
        </a:hlink>
        <a:folHlink>
          <a:srgbClr val="E7B8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690031"/>
        </a:accent1>
        <a:accent2>
          <a:srgbClr val="ED2C67"/>
        </a:accent2>
        <a:accent3>
          <a:srgbClr val="FFFFFF"/>
        </a:accent3>
        <a:accent4>
          <a:srgbClr val="000000"/>
        </a:accent4>
        <a:accent5>
          <a:srgbClr val="B9AAAD"/>
        </a:accent5>
        <a:accent6>
          <a:srgbClr val="D7275D"/>
        </a:accent6>
        <a:hlink>
          <a:srgbClr val="A9194F"/>
        </a:hlink>
        <a:folHlink>
          <a:srgbClr val="F7B6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810009"/>
        </a:accent1>
        <a:accent2>
          <a:srgbClr val="EF4E45"/>
        </a:accent2>
        <a:accent3>
          <a:srgbClr val="FFFFFF"/>
        </a:accent3>
        <a:accent4>
          <a:srgbClr val="000000"/>
        </a:accent4>
        <a:accent5>
          <a:srgbClr val="C1AAAA"/>
        </a:accent5>
        <a:accent6>
          <a:srgbClr val="D9463E"/>
        </a:accent6>
        <a:hlink>
          <a:srgbClr val="BA2C2B"/>
        </a:hlink>
        <a:folHlink>
          <a:srgbClr val="F9BE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8C3709"/>
        </a:accent1>
        <a:accent2>
          <a:srgbClr val="F48132"/>
        </a:accent2>
        <a:accent3>
          <a:srgbClr val="FFFFFF"/>
        </a:accent3>
        <a:accent4>
          <a:srgbClr val="000000"/>
        </a:accent4>
        <a:accent5>
          <a:srgbClr val="C5AEAA"/>
        </a:accent5>
        <a:accent6>
          <a:srgbClr val="DD742C"/>
        </a:accent6>
        <a:hlink>
          <a:srgbClr val="C45F24"/>
        </a:hlink>
        <a:folHlink>
          <a:srgbClr val="FCCF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8E5501"/>
        </a:accent1>
        <a:accent2>
          <a:srgbClr val="FBAE17"/>
        </a:accent2>
        <a:accent3>
          <a:srgbClr val="FFFFFF"/>
        </a:accent3>
        <a:accent4>
          <a:srgbClr val="000000"/>
        </a:accent4>
        <a:accent5>
          <a:srgbClr val="C6B4AA"/>
        </a:accent5>
        <a:accent6>
          <a:srgbClr val="E39D14"/>
        </a:accent6>
        <a:hlink>
          <a:srgbClr val="C98314"/>
        </a:hlink>
        <a:folHlink>
          <a:srgbClr val="FFDD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505F21"/>
        </a:accent1>
        <a:accent2>
          <a:srgbClr val="B2B935"/>
        </a:accent2>
        <a:accent3>
          <a:srgbClr val="FFFFFF"/>
        </a:accent3>
        <a:accent4>
          <a:srgbClr val="000000"/>
        </a:accent4>
        <a:accent5>
          <a:srgbClr val="B3B6AB"/>
        </a:accent5>
        <a:accent6>
          <a:srgbClr val="A1A72F"/>
        </a:accent6>
        <a:hlink>
          <a:srgbClr val="828D30"/>
        </a:hlink>
        <a:folHlink>
          <a:srgbClr val="D9D9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582D"/>
        </a:accent1>
        <a:accent2>
          <a:srgbClr val="72BE44"/>
        </a:accent2>
        <a:accent3>
          <a:srgbClr val="FFFFFF"/>
        </a:accent3>
        <a:accent4>
          <a:srgbClr val="000000"/>
        </a:accent4>
        <a:accent5>
          <a:srgbClr val="AAB4AD"/>
        </a:accent5>
        <a:accent6>
          <a:srgbClr val="67AC3D"/>
        </a:accent6>
        <a:hlink>
          <a:srgbClr val="118B3F"/>
        </a:hlink>
        <a:folHlink>
          <a:srgbClr val="BDDDA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4C4F"/>
        </a:accent1>
        <a:accent2>
          <a:srgbClr val="0FB694"/>
        </a:accent2>
        <a:accent3>
          <a:srgbClr val="FFFFFF"/>
        </a:accent3>
        <a:accent4>
          <a:srgbClr val="000000"/>
        </a:accent4>
        <a:accent5>
          <a:srgbClr val="AAB2B2"/>
        </a:accent5>
        <a:accent6>
          <a:srgbClr val="0CA586"/>
        </a:accent6>
        <a:hlink>
          <a:srgbClr val="008075"/>
        </a:hlink>
        <a:folHlink>
          <a:srgbClr val="A7D9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000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737373"/>
        </a:accent6>
        <a:hlink>
          <a:srgbClr val="404040"/>
        </a:hlink>
        <a:folHlink>
          <a:srgbClr val="BFBF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4F797F9BD2124B9B89E1787624A7F8" ma:contentTypeVersion="10" ma:contentTypeDescription="Create a new document." ma:contentTypeScope="" ma:versionID="f6031eed351afaa91b825098c3ad58fa">
  <xsd:schema xmlns:xsd="http://www.w3.org/2001/XMLSchema" xmlns:xs="http://www.w3.org/2001/XMLSchema" xmlns:p="http://schemas.microsoft.com/office/2006/metadata/properties" xmlns:ns2="http://schemas.microsoft.com/sharepoint/v3/fields" xmlns:ns3="26bed2a0-a239-4228-bd8e-b46f54fc12da" targetNamespace="http://schemas.microsoft.com/office/2006/metadata/properties" ma:root="true" ma:fieldsID="245d795a11ea5f9e869194e46f452fbd" ns2:_="" ns3:_="">
    <xsd:import namespace="http://schemas.microsoft.com/sharepoint/v3/fields"/>
    <xsd:import namespace="26bed2a0-a239-4228-bd8e-b46f54fc12da"/>
    <xsd:element name="properties">
      <xsd:complexType>
        <xsd:sequence>
          <xsd:element name="documentManagement">
            <xsd:complexType>
              <xsd:all>
                <xsd:element ref="ns2:_Version" minOccurs="0"/>
                <xsd:element ref="ns3:Level"/>
                <xsd:element ref="ns3:Category"/>
                <xsd:element ref="ns2:_DCDateModified" minOccurs="0"/>
                <xsd:element ref="ns3:Material_x0020_Type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8" nillable="true" ma:displayName="Version" ma:internalName="_Version">
      <xsd:simpleType>
        <xsd:restriction base="dms:Text"/>
      </xsd:simpleType>
    </xsd:element>
    <xsd:element name="_DCDateModified" ma:index="11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ed2a0-a239-4228-bd8e-b46f54fc12da" elementFormDefault="qualified">
    <xsd:import namespace="http://schemas.microsoft.com/office/2006/documentManagement/types"/>
    <xsd:import namespace="http://schemas.microsoft.com/office/infopath/2007/PartnerControls"/>
    <xsd:element name="Level" ma:index="9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2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DCDateModified xmlns="http://schemas.microsoft.com/sharepoint/v3/fields" xsi:nil="true"/>
    <Level xmlns="26bed2a0-a239-4228-bd8e-b46f54fc12da">L1</Level>
    <Material_x0020_Type xmlns="26bed2a0-a239-4228-bd8e-b46f54fc12da">Class book</Material_x0020_Type>
    <Category xmlns="26bed2a0-a239-4228-bd8e-b46f54fc12da">Module Artifact</Category>
  </documentManagement>
</p:properties>
</file>

<file path=customXml/itemProps1.xml><?xml version="1.0" encoding="utf-8"?>
<ds:datastoreItem xmlns:ds="http://schemas.openxmlformats.org/officeDocument/2006/customXml" ds:itemID="{A7B453CB-9655-4C98-9569-1C47C95C67FA}"/>
</file>

<file path=customXml/itemProps2.xml><?xml version="1.0" encoding="utf-8"?>
<ds:datastoreItem xmlns:ds="http://schemas.openxmlformats.org/officeDocument/2006/customXml" ds:itemID="{3E52A15D-D83C-46B8-BF27-F6C90D3F8EAD}"/>
</file>

<file path=customXml/itemProps3.xml><?xml version="1.0" encoding="utf-8"?>
<ds:datastoreItem xmlns:ds="http://schemas.openxmlformats.org/officeDocument/2006/customXml" ds:itemID="{1368B4E9-2740-43B4-92BA-5272F8CFD3A5}"/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2384</Words>
  <Application>Microsoft Office PowerPoint</Application>
  <PresentationFormat>On-screen Show (4:3)</PresentationFormat>
  <Paragraphs>684</Paragraphs>
  <Slides>46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ＭＳ Ｐゴシック</vt:lpstr>
      <vt:lpstr>ＭＳ Ｐゴシック</vt:lpstr>
      <vt:lpstr>Arial</vt:lpstr>
      <vt:lpstr>Arial Rounded MT Bold</vt:lpstr>
      <vt:lpstr>Calibri</vt:lpstr>
      <vt:lpstr>Comic Sans MS</vt:lpstr>
      <vt:lpstr>Gill Sans</vt:lpstr>
      <vt:lpstr>Lucida Grande</vt:lpstr>
      <vt:lpstr>Tahoma</vt:lpstr>
      <vt:lpstr>ヒラギノ角ゴ Pro W3</vt:lpstr>
      <vt:lpstr>Office Theme</vt:lpstr>
      <vt:lpstr>Default Design</vt:lpstr>
      <vt:lpstr>Introduction to Agile - Scrum </vt:lpstr>
      <vt:lpstr> Elements of Agile Adoption</vt:lpstr>
      <vt:lpstr> Requirement</vt:lpstr>
      <vt:lpstr>What is Scrum?</vt:lpstr>
      <vt:lpstr>Scrum has been used by:</vt:lpstr>
      <vt:lpstr>Characteristics</vt:lpstr>
      <vt:lpstr> Scrum at a Glance</vt:lpstr>
      <vt:lpstr>Sprints</vt:lpstr>
      <vt:lpstr>No changes during a sprint</vt:lpstr>
      <vt:lpstr>Sequential vs. overlapping development</vt:lpstr>
      <vt:lpstr>Scrum framework</vt:lpstr>
      <vt:lpstr>Scrum framework</vt:lpstr>
      <vt:lpstr>Scrum Roles</vt:lpstr>
      <vt:lpstr>PowerPoint Presentation</vt:lpstr>
      <vt:lpstr>The ScrumMaster</vt:lpstr>
      <vt:lpstr>The team</vt:lpstr>
      <vt:lpstr>The team</vt:lpstr>
      <vt:lpstr>PowerPoint Presentation</vt:lpstr>
      <vt:lpstr>PowerPoint Presentation</vt:lpstr>
      <vt:lpstr>Scrum framework</vt:lpstr>
      <vt:lpstr> Scrum with 2 weeks Sprint Duration</vt:lpstr>
      <vt:lpstr>PowerPoint Presentation</vt:lpstr>
      <vt:lpstr>Sprint planning</vt:lpstr>
      <vt:lpstr>The daily scrum</vt:lpstr>
      <vt:lpstr>Everyone answers 3 questions</vt:lpstr>
      <vt:lpstr>The sprint review</vt:lpstr>
      <vt:lpstr>Sprint retrospective</vt:lpstr>
      <vt:lpstr>Start / Stop / Continue</vt:lpstr>
      <vt:lpstr>Scrum framework</vt:lpstr>
      <vt:lpstr>Product backlog</vt:lpstr>
      <vt:lpstr>PowerPoint Presentation</vt:lpstr>
      <vt:lpstr>The sprint goal</vt:lpstr>
      <vt:lpstr>PowerPoint Presentation</vt:lpstr>
      <vt:lpstr>PowerPoint Presentation</vt:lpstr>
      <vt:lpstr>PowerPoint Presentation</vt:lpstr>
      <vt:lpstr>PowerPoint Presentation</vt:lpstr>
      <vt:lpstr> Scrum board</vt:lpstr>
      <vt:lpstr> Fire line on scrum board</vt:lpstr>
      <vt:lpstr> Kanban</vt:lpstr>
      <vt:lpstr>PowerPoint Presentation</vt:lpstr>
      <vt:lpstr> Myths or Facts</vt:lpstr>
      <vt:lpstr> Success Selfie!</vt:lpstr>
      <vt:lpstr>    Agile Engineering Practices</vt:lpstr>
      <vt:lpstr>    Agile Engineering Practices:  Suggested Tools </vt:lpstr>
      <vt:lpstr>    Agile Transformation - Road Map and Milestones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Elements of Agile Adoption</dc:title>
  <dc:creator>Singh, Rahul</dc:creator>
  <cp:lastModifiedBy>Kulkarni, Sagar</cp:lastModifiedBy>
  <cp:revision>28</cp:revision>
  <dcterms:created xsi:type="dcterms:W3CDTF">2006-08-16T00:00:00Z</dcterms:created>
  <dcterms:modified xsi:type="dcterms:W3CDTF">2018-08-07T06:21:27Z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0x010100064F797F9BD2124B9B89E1787624A7F8</vt:lpwstr>
  </property>
</Properties>
</file>